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5" r:id="rId30"/>
    <p:sldId id="294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595" autoAdjust="0"/>
  </p:normalViewPr>
  <p:slideViewPr>
    <p:cSldViewPr>
      <p:cViewPr>
        <p:scale>
          <a:sx n="92" d="100"/>
          <a:sy n="92" d="100"/>
        </p:scale>
        <p:origin x="-9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BB08-130C-4F5C-A4F2-BB203EE555ED}" type="datetimeFigureOut">
              <a:rPr lang="pl-PL" smtClean="0"/>
              <a:pPr/>
              <a:t>2022-03-08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48ADC-F9D9-4B1C-8F86-2B34BAE373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338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Arial" charset="0"/>
              </a:rPr>
              <a:t>Przykład wyników wyszukiwania w zasobach Federacji Bibliotek Cyfrowych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48ADC-F9D9-4B1C-8F86-2B34BAE37337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BCB1-E1C1-4951-97B6-855B9A728F92}" type="datetimeFigureOut">
              <a:rPr lang="pl-PL" smtClean="0"/>
              <a:pPr/>
              <a:t>2022-03-08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65E-F80E-4D7D-B1D5-E2685B886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BCB1-E1C1-4951-97B6-855B9A728F92}" type="datetimeFigureOut">
              <a:rPr lang="pl-PL" smtClean="0"/>
              <a:pPr/>
              <a:t>2022-03-08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65E-F80E-4D7D-B1D5-E2685B886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BCB1-E1C1-4951-97B6-855B9A728F92}" type="datetimeFigureOut">
              <a:rPr lang="pl-PL" smtClean="0"/>
              <a:pPr/>
              <a:t>2022-03-08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65E-F80E-4D7D-B1D5-E2685B886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BCB1-E1C1-4951-97B6-855B9A728F92}" type="datetimeFigureOut">
              <a:rPr lang="pl-PL" smtClean="0"/>
              <a:pPr/>
              <a:t>2022-03-08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65E-F80E-4D7D-B1D5-E2685B886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BCB1-E1C1-4951-97B6-855B9A728F92}" type="datetimeFigureOut">
              <a:rPr lang="pl-PL" smtClean="0"/>
              <a:pPr/>
              <a:t>2022-03-08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65E-F80E-4D7D-B1D5-E2685B886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BCB1-E1C1-4951-97B6-855B9A728F92}" type="datetimeFigureOut">
              <a:rPr lang="pl-PL" smtClean="0"/>
              <a:pPr/>
              <a:t>2022-03-08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65E-F80E-4D7D-B1D5-E2685B886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BCB1-E1C1-4951-97B6-855B9A728F92}" type="datetimeFigureOut">
              <a:rPr lang="pl-PL" smtClean="0"/>
              <a:pPr/>
              <a:t>2022-03-08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65E-F80E-4D7D-B1D5-E2685B886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BCB1-E1C1-4951-97B6-855B9A728F92}" type="datetimeFigureOut">
              <a:rPr lang="pl-PL" smtClean="0"/>
              <a:pPr/>
              <a:t>2022-03-08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65E-F80E-4D7D-B1D5-E2685B886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BCB1-E1C1-4951-97B6-855B9A728F92}" type="datetimeFigureOut">
              <a:rPr lang="pl-PL" smtClean="0"/>
              <a:pPr/>
              <a:t>2022-03-08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65E-F80E-4D7D-B1D5-E2685B886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BCB1-E1C1-4951-97B6-855B9A728F92}" type="datetimeFigureOut">
              <a:rPr lang="pl-PL" smtClean="0"/>
              <a:pPr/>
              <a:t>2022-03-08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65E-F80E-4D7D-B1D5-E2685B886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BCB1-E1C1-4951-97B6-855B9A728F92}" type="datetimeFigureOut">
              <a:rPr lang="pl-PL" smtClean="0"/>
              <a:pPr/>
              <a:t>2022-03-08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65E-F80E-4D7D-B1D5-E2685B886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BCB1-E1C1-4951-97B6-855B9A728F92}" type="datetimeFigureOut">
              <a:rPr lang="pl-PL" smtClean="0"/>
              <a:pPr/>
              <a:t>2022-03-08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1465E-F80E-4D7D-B1D5-E2685B886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bipol.p.lodz.pl/" TargetMode="External"/><Relationship Id="rId2" Type="http://schemas.openxmlformats.org/officeDocument/2006/relationships/hyperlink" Target="http://bc.codn.edu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cul.lib.uni.lodz.pl/" TargetMode="External"/><Relationship Id="rId4" Type="http://schemas.openxmlformats.org/officeDocument/2006/relationships/hyperlink" Target="http://www.bibliotekacyfrowa.pl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digital.fides.org.pl/" TargetMode="External"/><Relationship Id="rId3" Type="http://schemas.openxmlformats.org/officeDocument/2006/relationships/hyperlink" Target="http://www.dbc.wroc.pl/" TargetMode="External"/><Relationship Id="rId7" Type="http://schemas.openxmlformats.org/officeDocument/2006/relationships/hyperlink" Target="http://jbc.jelenia-gora.pl/" TargetMode="External"/><Relationship Id="rId2" Type="http://schemas.openxmlformats.org/officeDocument/2006/relationships/hyperlink" Target="http://www.polona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r.icm.edu.pl/pl/" TargetMode="External"/><Relationship Id="rId5" Type="http://schemas.openxmlformats.org/officeDocument/2006/relationships/hyperlink" Target="http://dlibra.bibliotekaelblaska.pl/" TargetMode="External"/><Relationship Id="rId10" Type="http://schemas.openxmlformats.org/officeDocument/2006/relationships/hyperlink" Target="http://mbc.malopolska.pl/" TargetMode="External"/><Relationship Id="rId4" Type="http://schemas.openxmlformats.org/officeDocument/2006/relationships/hyperlink" Target="http://ebuw.uw.edu.pl/" TargetMode="External"/><Relationship Id="rId9" Type="http://schemas.openxmlformats.org/officeDocument/2006/relationships/hyperlink" Target="http://kpbc.umk.pl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c.rzeszow.pl/" TargetMode="External"/><Relationship Id="rId7" Type="http://schemas.openxmlformats.org/officeDocument/2006/relationships/hyperlink" Target="http://biblioteka.wejherowo.pl/dlibra/" TargetMode="External"/><Relationship Id="rId2" Type="http://schemas.openxmlformats.org/officeDocument/2006/relationships/hyperlink" Target="http://www.ap.krakow.pl/dlibr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bc.wbp.kielce.pl/" TargetMode="External"/><Relationship Id="rId5" Type="http://schemas.openxmlformats.org/officeDocument/2006/relationships/hyperlink" Target="http://www.sbc.org.pl/" TargetMode="External"/><Relationship Id="rId4" Type="http://schemas.openxmlformats.org/officeDocument/2006/relationships/hyperlink" Target="http://pbc.biaman.p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l.org/div/books/" TargetMode="External"/><Relationship Id="rId2" Type="http://schemas.openxmlformats.org/officeDocument/2006/relationships/hyperlink" Target="http://www.gutenberg.org/wiki/Main_P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books.library.upenn.edu/" TargetMode="External"/><Relationship Id="rId5" Type="http://schemas.openxmlformats.org/officeDocument/2006/relationships/hyperlink" Target="http://digital.library.upenn.edu/" TargetMode="External"/><Relationship Id="rId4" Type="http://schemas.openxmlformats.org/officeDocument/2006/relationships/hyperlink" Target="http://www.intratext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breka.de/" TargetMode="External"/><Relationship Id="rId3" Type="http://schemas.openxmlformats.org/officeDocument/2006/relationships/hyperlink" Target="http://www.digital-librarian.com/dir-libraries.html" TargetMode="External"/><Relationship Id="rId7" Type="http://schemas.openxmlformats.org/officeDocument/2006/relationships/hyperlink" Target="http://gallica2.bnf.fr/" TargetMode="External"/><Relationship Id="rId2" Type="http://schemas.openxmlformats.org/officeDocument/2006/relationships/hyperlink" Target="http://search.theeuropeanlibrary.org/portal/en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fatec.tib.uni-hannover.de/" TargetMode="External"/><Relationship Id="rId5" Type="http://schemas.openxmlformats.org/officeDocument/2006/relationships/hyperlink" Target="http://eserver.org/" TargetMode="External"/><Relationship Id="rId4" Type="http://schemas.openxmlformats.org/officeDocument/2006/relationships/hyperlink" Target="http://www2.lib.virginia.edu/etext/index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europeana.eu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wolnelektury.pl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bn.org.pl/zasoby-cyfrowe-i-linki/cbn-polona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xlibris.biblioteka.prv.pl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literat.ug.edu.pl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ebook.pl/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buwcd.buw.uw.edu.pl/e_zbiory/ckcp/CKCP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eduseek.interklasa.pl/artykuly/artykul/ida/2001/idc/1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bc.pionier.net.pl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296143"/>
          </a:xfrm>
        </p:spPr>
        <p:txBody>
          <a:bodyPr/>
          <a:lstStyle/>
          <a:p>
            <a:r>
              <a:rPr lang="pl-PL" dirty="0" smtClean="0"/>
              <a:t>Biblioteki cyfrowe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5" descr="DSCF0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74295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Polskie biblioteki internetowe dostępne w FBC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dirty="0" smtClean="0"/>
              <a:t>Akademicka Biblioteka Cyfrowa KRAKÓW – 4 070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dirty="0" smtClean="0"/>
              <a:t>Biblioteka Cyfrowa Archiwum Diecezjalnego w Tarnowie – 1 632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dirty="0" smtClean="0"/>
              <a:t>Biblioteka Cyfrowa CODN – 59  </a:t>
            </a:r>
            <a:r>
              <a:rPr lang="pl-PL" dirty="0" smtClean="0">
                <a:hlinkClick r:id="rId2"/>
              </a:rPr>
              <a:t> </a:t>
            </a:r>
            <a:r>
              <a:rPr lang="pl-PL" dirty="0" smtClean="0"/>
              <a:t>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dirty="0" smtClean="0"/>
              <a:t>Biblioteka Cyfrowa Politechniki Krakowskiej – 991 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dirty="0" smtClean="0"/>
              <a:t>Biblioteka Cyfrowa Politechniki Śląskiej – 70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dirty="0" smtClean="0"/>
              <a:t>Biblioteka Cyfrowa Politechniki Warszawskiej – 868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dirty="0" smtClean="0"/>
              <a:t>Biblioteka Cyfrowa Politechniki Łódzkiej – 1 736   </a:t>
            </a:r>
            <a:r>
              <a:rPr lang="pl-PL" dirty="0" smtClean="0">
                <a:hlinkClick r:id="rId3"/>
              </a:rPr>
              <a:t> </a:t>
            </a:r>
            <a:r>
              <a:rPr lang="pl-PL" dirty="0" smtClean="0"/>
              <a:t>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dirty="0" smtClean="0">
                <a:solidFill>
                  <a:srgbClr val="800000"/>
                </a:solidFill>
              </a:rPr>
              <a:t>Biblioteka Cyfrowa Uniwersytetu Wrocławskiego </a:t>
            </a:r>
            <a:r>
              <a:rPr lang="pl-PL" dirty="0" smtClean="0"/>
              <a:t>–</a:t>
            </a:r>
            <a:r>
              <a:rPr lang="pl-PL" dirty="0" smtClean="0">
                <a:solidFill>
                  <a:srgbClr val="800000"/>
                </a:solidFill>
              </a:rPr>
              <a:t> 17797   </a:t>
            </a:r>
            <a:r>
              <a:rPr lang="pl-PL" dirty="0" smtClean="0">
                <a:hlinkClick r:id="rId4"/>
              </a:rPr>
              <a:t> </a:t>
            </a:r>
            <a:r>
              <a:rPr lang="pl-PL" dirty="0" smtClean="0"/>
              <a:t>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dirty="0" smtClean="0"/>
              <a:t>Biblioteka Cyfrowa Uniwersytetu Łódzkiego – 175 </a:t>
            </a:r>
            <a:r>
              <a:rPr lang="pl-PL" b="1" dirty="0" smtClean="0">
                <a:hlinkClick r:id="rId5"/>
              </a:rPr>
              <a:t> </a:t>
            </a:r>
            <a:r>
              <a:rPr lang="pl-PL" b="1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Polskie biblioteki internetowe dostępne w FBC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pl-PL" dirty="0" smtClean="0"/>
              <a:t>10.	</a:t>
            </a:r>
            <a:r>
              <a:rPr lang="pl-PL" dirty="0" smtClean="0">
                <a:solidFill>
                  <a:srgbClr val="800000"/>
                </a:solidFill>
              </a:rPr>
              <a:t>Cyfrowa Biblioteka Narodowa „</a:t>
            </a:r>
            <a:r>
              <a:rPr lang="pl-PL" dirty="0" err="1" smtClean="0">
                <a:solidFill>
                  <a:srgbClr val="800000"/>
                </a:solidFill>
              </a:rPr>
              <a:t>Polona</a:t>
            </a:r>
            <a:r>
              <a:rPr lang="pl-PL" dirty="0" smtClean="0">
                <a:solidFill>
                  <a:srgbClr val="800000"/>
                </a:solidFill>
              </a:rPr>
              <a:t>” </a:t>
            </a:r>
            <a:r>
              <a:rPr lang="pl-PL" dirty="0" smtClean="0"/>
              <a:t>–</a:t>
            </a:r>
            <a:r>
              <a:rPr lang="pl-PL" dirty="0" smtClean="0">
                <a:solidFill>
                  <a:srgbClr val="800000"/>
                </a:solidFill>
              </a:rPr>
              <a:t> 13 754  </a:t>
            </a:r>
            <a:r>
              <a:rPr lang="pl-PL" dirty="0" smtClean="0">
                <a:hlinkClick r:id="rId2"/>
              </a:rPr>
              <a:t> </a:t>
            </a:r>
            <a:r>
              <a:rPr lang="pl-PL" dirty="0" smtClean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pl-PL" dirty="0" smtClean="0"/>
              <a:t>11.	Dolnośląska Biblioteka Cyfrowa – 1 270 </a:t>
            </a:r>
            <a:r>
              <a:rPr lang="pl-PL" dirty="0" smtClean="0">
                <a:hlinkClick r:id="rId3"/>
              </a:rPr>
              <a:t> </a:t>
            </a:r>
            <a:r>
              <a:rPr lang="pl-PL" dirty="0" smtClean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pl-PL" dirty="0" smtClean="0"/>
              <a:t>12.	e-biblioteka Uniwersytetu Warszawskiego – 1 541   </a:t>
            </a:r>
            <a:r>
              <a:rPr lang="pl-PL" dirty="0" smtClean="0">
                <a:hlinkClick r:id="rId4"/>
              </a:rPr>
              <a:t> </a:t>
            </a:r>
            <a:r>
              <a:rPr lang="pl-PL" dirty="0" smtClean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pl-PL" dirty="0" smtClean="0"/>
              <a:t>13.	Elbląska Biblioteka Cyfrowa – 747 </a:t>
            </a:r>
            <a:r>
              <a:rPr lang="pl-PL" dirty="0" smtClean="0">
                <a:hlinkClick r:id="rId5"/>
              </a:rPr>
              <a:t> </a:t>
            </a:r>
            <a:r>
              <a:rPr lang="pl-PL" dirty="0" smtClean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pl-PL" dirty="0" smtClean="0"/>
              <a:t>14.	ICM - DIR - Zasoby Polskie – 121  </a:t>
            </a:r>
            <a:r>
              <a:rPr lang="pl-PL" dirty="0" smtClean="0">
                <a:hlinkClick r:id="rId6"/>
              </a:rPr>
              <a:t> </a:t>
            </a:r>
            <a:r>
              <a:rPr lang="pl-PL" dirty="0" smtClean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pl-PL" dirty="0" smtClean="0"/>
              <a:t>15.	Jeleniogórska Biblioteka Cyfrowa – 666 </a:t>
            </a:r>
            <a:r>
              <a:rPr lang="pl-PL" dirty="0" smtClean="0">
                <a:hlinkClick r:id="rId7"/>
              </a:rPr>
              <a:t> </a:t>
            </a:r>
            <a:r>
              <a:rPr lang="pl-PL" dirty="0" smtClean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pl-PL" dirty="0" smtClean="0"/>
              <a:t>16.	Księgozbiór Wirtualny Bibliotek Kościelnych FIDES – 492  </a:t>
            </a:r>
            <a:r>
              <a:rPr lang="pl-PL" dirty="0" smtClean="0">
                <a:hlinkClick r:id="rId8"/>
              </a:rPr>
              <a:t> </a:t>
            </a:r>
            <a:r>
              <a:rPr lang="pl-PL" dirty="0" smtClean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pl-PL" dirty="0" smtClean="0"/>
              <a:t>17.	</a:t>
            </a:r>
            <a:r>
              <a:rPr lang="pl-PL" dirty="0" smtClean="0">
                <a:solidFill>
                  <a:srgbClr val="800000"/>
                </a:solidFill>
              </a:rPr>
              <a:t>Kujawsko-Pomorska Biblioteka Cyfrowa – 22 619</a:t>
            </a:r>
            <a:r>
              <a:rPr lang="pl-PL" dirty="0" smtClean="0">
                <a:hlinkClick r:id="rId9"/>
              </a:rPr>
              <a:t> </a:t>
            </a:r>
            <a:r>
              <a:rPr lang="pl-PL" dirty="0" smtClean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pl-PL" dirty="0" smtClean="0"/>
              <a:t>18.	</a:t>
            </a:r>
            <a:r>
              <a:rPr lang="pl-PL" dirty="0" smtClean="0">
                <a:solidFill>
                  <a:srgbClr val="800000"/>
                </a:solidFill>
              </a:rPr>
              <a:t>Małopolska Biblioteka Cyfrowa – 13 850  </a:t>
            </a:r>
            <a:r>
              <a:rPr lang="pl-PL" dirty="0" smtClean="0">
                <a:solidFill>
                  <a:srgbClr val="800000"/>
                </a:solidFill>
                <a:hlinkClick r:id="rId10"/>
              </a:rPr>
              <a:t> </a:t>
            </a:r>
            <a:r>
              <a:rPr lang="pl-PL" dirty="0" smtClean="0">
                <a:solidFill>
                  <a:srgbClr val="800000"/>
                </a:solidFill>
              </a:rPr>
              <a:t> </a:t>
            </a:r>
          </a:p>
          <a:p>
            <a:endParaRPr lang="pl-PL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Polskie biblioteki internetowe dostępne w FBC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pl-PL" dirty="0" smtClean="0"/>
              <a:t>19.     Nowohucka Biblioteka Cyfrowa – 434 </a:t>
            </a:r>
          </a:p>
          <a:p>
            <a:pPr>
              <a:lnSpc>
                <a:spcPct val="80000"/>
              </a:lnSpc>
              <a:buNone/>
            </a:pPr>
            <a:r>
              <a:rPr lang="pl-PL" dirty="0" smtClean="0"/>
              <a:t>20.	Pedagogiczna Biblioteka Cyfrowa – 171 </a:t>
            </a:r>
            <a:r>
              <a:rPr lang="pl-PL" dirty="0" smtClean="0">
                <a:hlinkClick r:id="rId2"/>
              </a:rPr>
              <a:t> </a:t>
            </a:r>
            <a:r>
              <a:rPr lang="pl-PL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pl-PL" dirty="0" smtClean="0"/>
              <a:t>21.	Podkarpacka Biblioteka Cyfrowa – 1 667  </a:t>
            </a:r>
            <a:r>
              <a:rPr lang="pl-PL" dirty="0" smtClean="0">
                <a:hlinkClick r:id="rId3"/>
              </a:rPr>
              <a:t> </a:t>
            </a:r>
            <a:r>
              <a:rPr lang="pl-PL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pl-PL" dirty="0" smtClean="0"/>
              <a:t>22.	Podlaska Biblioteka Cyfrowa – 4 492  </a:t>
            </a:r>
            <a:r>
              <a:rPr lang="pl-PL" dirty="0" smtClean="0">
                <a:hlinkClick r:id="rId4"/>
              </a:rPr>
              <a:t> </a:t>
            </a:r>
            <a:r>
              <a:rPr lang="pl-PL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pl-PL" dirty="0" smtClean="0"/>
              <a:t>23.	</a:t>
            </a:r>
            <a:r>
              <a:rPr lang="pl-PL" dirty="0" smtClean="0">
                <a:solidFill>
                  <a:srgbClr val="800000"/>
                </a:solidFill>
              </a:rPr>
              <a:t>Śląska Biblioteka Cyfrowa – 10 137</a:t>
            </a:r>
            <a:r>
              <a:rPr lang="pl-PL" dirty="0" smtClean="0"/>
              <a:t>  </a:t>
            </a:r>
            <a:r>
              <a:rPr lang="pl-PL" dirty="0" smtClean="0">
                <a:hlinkClick r:id="rId5"/>
              </a:rPr>
              <a:t> </a:t>
            </a:r>
            <a:r>
              <a:rPr lang="pl-PL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pl-PL" dirty="0" smtClean="0"/>
              <a:t>24.	Świętokrzyska Biblioteka Cyfrowa –1 529 </a:t>
            </a:r>
            <a:r>
              <a:rPr lang="pl-PL" dirty="0" smtClean="0">
                <a:hlinkClick r:id="rId6"/>
              </a:rPr>
              <a:t> </a:t>
            </a:r>
            <a:r>
              <a:rPr lang="pl-PL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pl-PL" dirty="0" smtClean="0"/>
              <a:t>25.	Wejherowska Biblioteka Cyfrowa – 3 082  </a:t>
            </a:r>
            <a:r>
              <a:rPr lang="pl-PL" dirty="0" smtClean="0">
                <a:hlinkClick r:id="rId7"/>
              </a:rPr>
              <a:t> </a:t>
            </a:r>
            <a:r>
              <a:rPr lang="pl-PL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pl-PL" dirty="0" smtClean="0"/>
              <a:t>26.	</a:t>
            </a:r>
            <a:r>
              <a:rPr lang="pl-PL" dirty="0" smtClean="0">
                <a:solidFill>
                  <a:srgbClr val="800000"/>
                </a:solidFill>
              </a:rPr>
              <a:t>Wielkopolska Biblioteka Cyfrowa – 69 591</a:t>
            </a:r>
            <a:r>
              <a:rPr lang="pl-PL" dirty="0" smtClean="0"/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pl-PL" dirty="0" smtClean="0"/>
              <a:t>27.	Zielonogórska Biblioteka Cyfrowa – 4 552</a:t>
            </a:r>
            <a:endParaRPr lang="pl-PL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Wybrane zagraniczne biblioteki cyfrowe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b="1" dirty="0" smtClean="0">
                <a:solidFill>
                  <a:srgbClr val="009900"/>
                </a:solidFill>
              </a:rPr>
              <a:t>Project Gutenberg</a:t>
            </a:r>
            <a:br>
              <a:rPr lang="pl-PL" b="1" dirty="0" smtClean="0">
                <a:solidFill>
                  <a:srgbClr val="009900"/>
                </a:solidFill>
              </a:rPr>
            </a:br>
            <a:r>
              <a:rPr lang="pl-PL" b="1" dirty="0" smtClean="0">
                <a:hlinkClick r:id="rId2"/>
              </a:rPr>
              <a:t>http://www.gutenberg.org/wiki/Main_Page</a:t>
            </a:r>
            <a:r>
              <a:rPr lang="pl-PL" sz="4400" dirty="0" smtClean="0">
                <a:hlinkClick r:id="rId2"/>
              </a:rPr>
              <a:t> </a:t>
            </a:r>
            <a:endParaRPr lang="pl-PL" sz="4400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pl-PL" b="1" dirty="0" smtClean="0"/>
              <a:t>	</a:t>
            </a:r>
            <a:r>
              <a:rPr lang="pl-PL" dirty="0" smtClean="0"/>
              <a:t>obejmuje różne dziedziny wiedzy i teksty literackie, udostępnia ok. 10 tys. książek, głównie anglojęzycznych.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pl-PL" sz="3600" b="1" dirty="0" smtClean="0">
                <a:solidFill>
                  <a:srgbClr val="009900"/>
                </a:solidFill>
              </a:rPr>
              <a:t>2.	</a:t>
            </a:r>
            <a:r>
              <a:rPr lang="pl-PL" sz="3600" b="1" dirty="0" err="1" smtClean="0">
                <a:solidFill>
                  <a:srgbClr val="009900"/>
                </a:solidFill>
              </a:rPr>
              <a:t>The</a:t>
            </a:r>
            <a:r>
              <a:rPr lang="pl-PL" sz="3600" b="1" dirty="0" smtClean="0">
                <a:solidFill>
                  <a:srgbClr val="009900"/>
                </a:solidFill>
              </a:rPr>
              <a:t> Internet Public </a:t>
            </a:r>
            <a:r>
              <a:rPr lang="pl-PL" sz="3600" b="1" dirty="0" err="1" smtClean="0">
                <a:solidFill>
                  <a:srgbClr val="009900"/>
                </a:solidFill>
              </a:rPr>
              <a:t>Library</a:t>
            </a:r>
            <a:r>
              <a:rPr lang="pl-PL" sz="3600" b="1" dirty="0" smtClean="0">
                <a:solidFill>
                  <a:srgbClr val="009900"/>
                </a:solidFill>
              </a:rPr>
              <a:t/>
            </a:r>
            <a:br>
              <a:rPr lang="pl-PL" sz="3600" b="1" dirty="0" smtClean="0">
                <a:solidFill>
                  <a:srgbClr val="009900"/>
                </a:solidFill>
              </a:rPr>
            </a:br>
            <a:r>
              <a:rPr lang="pl-PL" b="1" dirty="0" smtClean="0">
                <a:hlinkClick r:id="rId3"/>
              </a:rPr>
              <a:t>http://www.ipl.org/div/books/</a:t>
            </a:r>
            <a:r>
              <a:rPr lang="pl-PL" dirty="0" smtClean="0">
                <a:hlinkClick r:id="rId3"/>
              </a:rPr>
              <a:t> </a:t>
            </a:r>
            <a:endParaRPr lang="pl-PL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pl-PL" b="1" dirty="0" smtClean="0"/>
              <a:t>	</a:t>
            </a:r>
            <a:r>
              <a:rPr lang="pl-PL" dirty="0" smtClean="0"/>
              <a:t>udostępnia ponad 20 tys. Tytułów.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pl-PL" sz="3600" b="1" dirty="0" smtClean="0">
                <a:solidFill>
                  <a:srgbClr val="009900"/>
                </a:solidFill>
              </a:rPr>
              <a:t>3.	</a:t>
            </a:r>
            <a:r>
              <a:rPr lang="pl-PL" sz="3600" b="1" dirty="0" err="1" smtClean="0">
                <a:solidFill>
                  <a:srgbClr val="009900"/>
                </a:solidFill>
              </a:rPr>
              <a:t>Intra</a:t>
            </a:r>
            <a:r>
              <a:rPr lang="pl-PL" sz="3600" b="1" dirty="0" smtClean="0">
                <a:solidFill>
                  <a:srgbClr val="009900"/>
                </a:solidFill>
              </a:rPr>
              <a:t> </a:t>
            </a:r>
            <a:r>
              <a:rPr lang="pl-PL" sz="3600" b="1" dirty="0" err="1" smtClean="0">
                <a:solidFill>
                  <a:srgbClr val="009900"/>
                </a:solidFill>
              </a:rPr>
              <a:t>Text</a:t>
            </a:r>
            <a:r>
              <a:rPr lang="pl-PL" sz="3600" b="1" dirty="0" smtClean="0">
                <a:solidFill>
                  <a:srgbClr val="009900"/>
                </a:solidFill>
              </a:rPr>
              <a:t> Digital </a:t>
            </a:r>
            <a:r>
              <a:rPr lang="pl-PL" sz="3600" b="1" dirty="0" err="1" smtClean="0">
                <a:solidFill>
                  <a:srgbClr val="009900"/>
                </a:solidFill>
              </a:rPr>
              <a:t>Library</a:t>
            </a:r>
            <a:r>
              <a:rPr lang="pl-PL" sz="3600" b="1" dirty="0" smtClean="0">
                <a:solidFill>
                  <a:srgbClr val="009900"/>
                </a:solidFill>
              </a:rPr>
              <a:t/>
            </a:r>
            <a:br>
              <a:rPr lang="pl-PL" sz="3600" b="1" dirty="0" smtClean="0">
                <a:solidFill>
                  <a:srgbClr val="009900"/>
                </a:solidFill>
              </a:rPr>
            </a:br>
            <a:r>
              <a:rPr lang="pl-PL" b="1" dirty="0" smtClean="0">
                <a:hlinkClick r:id="rId4"/>
              </a:rPr>
              <a:t>http://www.intratext.com/</a:t>
            </a:r>
            <a:r>
              <a:rPr lang="pl-PL" dirty="0" smtClean="0">
                <a:hlinkClick r:id="rId4"/>
              </a:rPr>
              <a:t> </a:t>
            </a:r>
            <a:endParaRPr lang="pl-PL" sz="3600" b="1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pl-PL" b="1" dirty="0" smtClean="0"/>
              <a:t>	</a:t>
            </a:r>
            <a:r>
              <a:rPr lang="pl-PL" dirty="0" smtClean="0"/>
              <a:t>zawiera koło 5 tys. książek w kilku językach.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pl-PL" sz="3600" b="1" dirty="0" smtClean="0">
                <a:solidFill>
                  <a:srgbClr val="009900"/>
                </a:solidFill>
              </a:rPr>
              <a:t>4.</a:t>
            </a:r>
            <a:r>
              <a:rPr lang="pl-PL" sz="3600" b="1" dirty="0" smtClean="0"/>
              <a:t>	</a:t>
            </a:r>
            <a:r>
              <a:rPr lang="pl-PL" sz="3600" b="1" dirty="0" smtClean="0">
                <a:solidFill>
                  <a:srgbClr val="009900"/>
                </a:solidFill>
              </a:rPr>
              <a:t>Digital </a:t>
            </a:r>
            <a:r>
              <a:rPr lang="pl-PL" sz="3600" b="1" dirty="0" err="1" smtClean="0">
                <a:solidFill>
                  <a:srgbClr val="009900"/>
                </a:solidFill>
              </a:rPr>
              <a:t>Library</a:t>
            </a:r>
            <a:r>
              <a:rPr lang="pl-PL" b="1" dirty="0" smtClean="0"/>
              <a:t> </a:t>
            </a:r>
            <a:r>
              <a:rPr lang="pl-PL" dirty="0" smtClean="0"/>
              <a:t>Uniwersytetu Pensylwanii</a:t>
            </a:r>
            <a:br>
              <a:rPr lang="pl-PL" dirty="0" smtClean="0"/>
            </a:br>
            <a:r>
              <a:rPr lang="pl-PL" b="1" dirty="0" smtClean="0">
                <a:hlinkClick r:id="rId5"/>
              </a:rPr>
              <a:t>http://digital.library.upenn.edu/</a:t>
            </a:r>
            <a:r>
              <a:rPr lang="pl-PL" dirty="0" smtClean="0">
                <a:hlinkClick r:id="rId5"/>
              </a:rPr>
              <a:t> </a:t>
            </a:r>
            <a:endParaRPr lang="pl-PL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pl-PL" b="1" dirty="0" smtClean="0"/>
              <a:t>	</a:t>
            </a:r>
            <a:r>
              <a:rPr lang="pl-PL" dirty="0" smtClean="0"/>
              <a:t>udostępnia bezpłatnie teksty ponad 10 tys. książek z różnych dziedzin nauki </a:t>
            </a:r>
            <a:br>
              <a:rPr lang="pl-PL" dirty="0" smtClean="0"/>
            </a:br>
            <a:r>
              <a:rPr lang="pl-PL" dirty="0" smtClean="0"/>
              <a:t>i techniki.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pl-PL" sz="3600" b="1" dirty="0" smtClean="0">
                <a:solidFill>
                  <a:srgbClr val="009900"/>
                </a:solidFill>
              </a:rPr>
              <a:t>5.</a:t>
            </a:r>
            <a:r>
              <a:rPr lang="pl-PL" sz="3600" b="1" dirty="0" smtClean="0"/>
              <a:t>	</a:t>
            </a:r>
            <a:r>
              <a:rPr lang="pl-PL" sz="3600" b="1" dirty="0" err="1" smtClean="0">
                <a:solidFill>
                  <a:srgbClr val="009900"/>
                </a:solidFill>
              </a:rPr>
              <a:t>The</a:t>
            </a:r>
            <a:r>
              <a:rPr lang="pl-PL" sz="3600" b="1" dirty="0" smtClean="0">
                <a:solidFill>
                  <a:srgbClr val="009900"/>
                </a:solidFill>
              </a:rPr>
              <a:t> </a:t>
            </a:r>
            <a:r>
              <a:rPr lang="pl-PL" sz="3600" b="1" dirty="0" err="1" smtClean="0">
                <a:solidFill>
                  <a:srgbClr val="009900"/>
                </a:solidFill>
              </a:rPr>
              <a:t>Online</a:t>
            </a:r>
            <a:r>
              <a:rPr lang="pl-PL" sz="3600" b="1" dirty="0" smtClean="0">
                <a:solidFill>
                  <a:srgbClr val="009900"/>
                </a:solidFill>
              </a:rPr>
              <a:t> </a:t>
            </a:r>
            <a:r>
              <a:rPr lang="pl-PL" sz="3600" b="1" dirty="0" err="1" smtClean="0">
                <a:solidFill>
                  <a:srgbClr val="009900"/>
                </a:solidFill>
              </a:rPr>
              <a:t>Books</a:t>
            </a:r>
            <a:r>
              <a:rPr lang="pl-PL" sz="3600" b="1" dirty="0" smtClean="0">
                <a:solidFill>
                  <a:srgbClr val="009900"/>
                </a:solidFill>
              </a:rPr>
              <a:t> Page</a:t>
            </a:r>
            <a:br>
              <a:rPr lang="pl-PL" sz="3600" b="1" dirty="0" smtClean="0">
                <a:solidFill>
                  <a:srgbClr val="009900"/>
                </a:solidFill>
              </a:rPr>
            </a:br>
            <a:r>
              <a:rPr lang="pl-PL" b="1" dirty="0" smtClean="0">
                <a:hlinkClick r:id="rId6"/>
              </a:rPr>
              <a:t>http://onlinebooks.library.upenn.edu/</a:t>
            </a:r>
            <a:r>
              <a:rPr lang="pl-PL" dirty="0" smtClean="0">
                <a:hlinkClick r:id="rId6"/>
              </a:rPr>
              <a:t> </a:t>
            </a:r>
            <a:endParaRPr lang="pl-PL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pl-PL" b="1" dirty="0" smtClean="0"/>
              <a:t>	</a:t>
            </a:r>
            <a:r>
              <a:rPr lang="pl-PL" dirty="0" smtClean="0"/>
              <a:t>dostęp do ponad 20 tys. dzieł literackich z całego świata.</a:t>
            </a:r>
            <a:r>
              <a:rPr lang="pl-PL" b="1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Wybrane zagraniczne          biblioteki cyfrowe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endParaRPr lang="pl-PL" b="1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pl-PL" b="1" dirty="0" smtClean="0">
                <a:solidFill>
                  <a:srgbClr val="009900"/>
                </a:solidFill>
              </a:rPr>
              <a:t>6.	TEL – </a:t>
            </a:r>
            <a:r>
              <a:rPr lang="pl-PL" b="1" dirty="0" err="1" smtClean="0">
                <a:solidFill>
                  <a:srgbClr val="009900"/>
                </a:solidFill>
              </a:rPr>
              <a:t>The</a:t>
            </a:r>
            <a:r>
              <a:rPr lang="pl-PL" b="1" dirty="0" smtClean="0">
                <a:solidFill>
                  <a:srgbClr val="009900"/>
                </a:solidFill>
              </a:rPr>
              <a:t> </a:t>
            </a:r>
            <a:r>
              <a:rPr lang="pl-PL" b="1" dirty="0" err="1" smtClean="0">
                <a:solidFill>
                  <a:srgbClr val="009900"/>
                </a:solidFill>
              </a:rPr>
              <a:t>European</a:t>
            </a:r>
            <a:r>
              <a:rPr lang="pl-PL" b="1" dirty="0" smtClean="0">
                <a:solidFill>
                  <a:srgbClr val="009900"/>
                </a:solidFill>
              </a:rPr>
              <a:t> </a:t>
            </a:r>
            <a:r>
              <a:rPr lang="pl-PL" b="1" dirty="0" err="1" smtClean="0">
                <a:solidFill>
                  <a:srgbClr val="009900"/>
                </a:solidFill>
              </a:rPr>
              <a:t>Library</a:t>
            </a:r>
            <a:r>
              <a:rPr lang="pl-PL" b="1" dirty="0" smtClean="0"/>
              <a:t> </a:t>
            </a:r>
            <a:r>
              <a:rPr lang="pl-PL" b="1" dirty="0" smtClean="0">
                <a:hlinkClick r:id="rId2"/>
              </a:rPr>
              <a:t>http://search.theeuropeanlibrary.org/portal/en/index.html</a:t>
            </a:r>
            <a:r>
              <a:rPr lang="pl-PL" dirty="0" smtClean="0">
                <a:hlinkClick r:id="rId2"/>
              </a:rPr>
              <a:t> </a:t>
            </a:r>
            <a:endParaRPr lang="pl-PL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pl-PL" b="1" dirty="0" smtClean="0"/>
              <a:t>	</a:t>
            </a:r>
            <a:r>
              <a:rPr lang="pl-PL" dirty="0" smtClean="0"/>
              <a:t>dostęp do źródeł cyfrowych (</a:t>
            </a:r>
            <a:r>
              <a:rPr lang="pl-PL" dirty="0" err="1" smtClean="0"/>
              <a:t>książek,czasopism</a:t>
            </a:r>
            <a:r>
              <a:rPr lang="pl-PL" dirty="0" smtClean="0"/>
              <a:t>, map, obrazów, muzyki) </a:t>
            </a:r>
            <a:br>
              <a:rPr lang="pl-PL" dirty="0" smtClean="0"/>
            </a:br>
            <a:r>
              <a:rPr lang="pl-PL" dirty="0" smtClean="0"/>
              <a:t>w narodowych bibliotekach Europy. 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7"/>
            </a:pPr>
            <a:r>
              <a:rPr lang="pl-PL" b="1" dirty="0" smtClean="0">
                <a:solidFill>
                  <a:srgbClr val="009900"/>
                </a:solidFill>
              </a:rPr>
              <a:t>Digital </a:t>
            </a:r>
            <a:r>
              <a:rPr lang="pl-PL" b="1" dirty="0" err="1" smtClean="0">
                <a:solidFill>
                  <a:srgbClr val="009900"/>
                </a:solidFill>
              </a:rPr>
              <a:t>Librarian</a:t>
            </a:r>
            <a:endParaRPr lang="pl-PL" b="1" dirty="0" smtClean="0">
              <a:solidFill>
                <a:srgbClr val="009900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pl-PL" b="1" dirty="0" smtClean="0"/>
              <a:t>	</a:t>
            </a:r>
            <a:r>
              <a:rPr lang="en-US" b="1" dirty="0" smtClean="0">
                <a:hlinkClick r:id="rId3"/>
              </a:rPr>
              <a:t>http://www.digital-librarian.com/dir-libraries.html</a:t>
            </a:r>
            <a:r>
              <a:rPr lang="pl-PL" dirty="0" smtClean="0">
                <a:hlinkClick r:id="rId3"/>
              </a:rPr>
              <a:t> </a:t>
            </a:r>
            <a:endParaRPr lang="pl-PL" b="1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pl-PL" b="1" dirty="0" smtClean="0">
                <a:solidFill>
                  <a:srgbClr val="009900"/>
                </a:solidFill>
              </a:rPr>
              <a:t>8.</a:t>
            </a:r>
            <a:r>
              <a:rPr lang="pl-PL" b="1" dirty="0" smtClean="0"/>
              <a:t>	</a:t>
            </a:r>
            <a:r>
              <a:rPr lang="pl-PL" b="1" dirty="0" smtClean="0">
                <a:solidFill>
                  <a:srgbClr val="009900"/>
                </a:solidFill>
              </a:rPr>
              <a:t>Electronic </a:t>
            </a:r>
            <a:r>
              <a:rPr lang="pl-PL" b="1" dirty="0" err="1" smtClean="0">
                <a:solidFill>
                  <a:srgbClr val="009900"/>
                </a:solidFill>
              </a:rPr>
              <a:t>Text</a:t>
            </a:r>
            <a:r>
              <a:rPr lang="pl-PL" b="1" dirty="0" smtClean="0">
                <a:solidFill>
                  <a:srgbClr val="009900"/>
                </a:solidFill>
              </a:rPr>
              <a:t> Center</a:t>
            </a:r>
            <a:r>
              <a:rPr lang="pl-PL" b="1" dirty="0" smtClean="0"/>
              <a:t> (</a:t>
            </a:r>
            <a:r>
              <a:rPr lang="pl-PL" dirty="0" smtClean="0"/>
              <a:t>Biblioteka Uniwersytetu w Virginii)</a:t>
            </a:r>
            <a:r>
              <a:rPr lang="pl-PL" b="1" dirty="0" smtClean="0"/>
              <a:t> </a:t>
            </a:r>
            <a:r>
              <a:rPr lang="pl-PL" b="1" dirty="0" smtClean="0">
                <a:hlinkClick r:id="rId4"/>
              </a:rPr>
              <a:t>http://www2.lib.virginia.edu/</a:t>
            </a:r>
            <a:r>
              <a:rPr lang="pl-PL" b="1" dirty="0" err="1" smtClean="0">
                <a:hlinkClick r:id="rId4"/>
              </a:rPr>
              <a:t>etext</a:t>
            </a:r>
            <a:r>
              <a:rPr lang="pl-PL" b="1" dirty="0" smtClean="0">
                <a:hlinkClick r:id="rId4"/>
              </a:rPr>
              <a:t>/</a:t>
            </a:r>
            <a:r>
              <a:rPr lang="pl-PL" b="1" dirty="0" err="1" smtClean="0">
                <a:hlinkClick r:id="rId4"/>
              </a:rPr>
              <a:t>index.html</a:t>
            </a:r>
            <a:r>
              <a:rPr lang="pl-PL" dirty="0" smtClean="0">
                <a:hlinkClick r:id="rId4"/>
              </a:rPr>
              <a:t> </a:t>
            </a:r>
            <a:endParaRPr lang="pl-PL" b="1" dirty="0" smtClean="0"/>
          </a:p>
          <a:p>
            <a:pPr marL="609600" indent="-609600">
              <a:lnSpc>
                <a:spcPct val="80000"/>
              </a:lnSpc>
              <a:buFontTx/>
              <a:buAutoNum type="arabicPeriod" startAt="9"/>
            </a:pPr>
            <a:r>
              <a:rPr lang="pl-PL" b="1" dirty="0" err="1" smtClean="0">
                <a:solidFill>
                  <a:srgbClr val="009900"/>
                </a:solidFill>
              </a:rPr>
              <a:t>E-server</a:t>
            </a:r>
            <a:r>
              <a:rPr lang="pl-PL" b="1" dirty="0" smtClean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pl-PL" b="1" dirty="0" smtClean="0"/>
              <a:t>	</a:t>
            </a:r>
            <a:r>
              <a:rPr lang="de-DE" b="1" dirty="0" smtClean="0">
                <a:hlinkClick r:id="rId5"/>
              </a:rPr>
              <a:t>http://eserver.org/</a:t>
            </a:r>
            <a:endParaRPr lang="pl-PL" b="1" dirty="0" smtClean="0"/>
          </a:p>
          <a:p>
            <a:pPr marL="609600" indent="-609600">
              <a:lnSpc>
                <a:spcPct val="80000"/>
              </a:lnSpc>
              <a:buFontTx/>
              <a:buAutoNum type="arabicPeriod" startAt="10"/>
            </a:pPr>
            <a:r>
              <a:rPr lang="pl-PL" b="1" dirty="0" err="1" smtClean="0">
                <a:solidFill>
                  <a:srgbClr val="009900"/>
                </a:solidFill>
              </a:rPr>
              <a:t>ViFaTec</a:t>
            </a:r>
            <a:r>
              <a:rPr lang="pl-PL" b="1" dirty="0" smtClean="0">
                <a:solidFill>
                  <a:srgbClr val="009900"/>
                </a:solidFill>
              </a:rPr>
              <a:t>- </a:t>
            </a:r>
            <a:r>
              <a:rPr lang="pl-PL" b="1" dirty="0" err="1" smtClean="0">
                <a:solidFill>
                  <a:srgbClr val="009900"/>
                </a:solidFill>
              </a:rPr>
              <a:t>Virtuelle</a:t>
            </a:r>
            <a:r>
              <a:rPr lang="pl-PL" b="1" dirty="0" smtClean="0">
                <a:solidFill>
                  <a:srgbClr val="009900"/>
                </a:solidFill>
              </a:rPr>
              <a:t> </a:t>
            </a:r>
            <a:r>
              <a:rPr lang="pl-PL" b="1" dirty="0" err="1" smtClean="0">
                <a:solidFill>
                  <a:srgbClr val="009900"/>
                </a:solidFill>
              </a:rPr>
              <a:t>Fachbibliothek</a:t>
            </a:r>
            <a:r>
              <a:rPr lang="pl-PL" b="1" dirty="0" smtClean="0">
                <a:solidFill>
                  <a:srgbClr val="009900"/>
                </a:solidFill>
              </a:rPr>
              <a:t> Technik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pl-PL" b="1" dirty="0" smtClean="0"/>
              <a:t>	</a:t>
            </a:r>
            <a:r>
              <a:rPr lang="de-DE" b="1" dirty="0" smtClean="0">
                <a:hlinkClick r:id="rId6"/>
              </a:rPr>
              <a:t>http://vifatec.tib.uni-hannover.de/</a:t>
            </a:r>
            <a:r>
              <a:rPr lang="pl-PL" dirty="0" smtClean="0">
                <a:hlinkClick r:id="rId6"/>
              </a:rPr>
              <a:t> </a:t>
            </a:r>
            <a:endParaRPr lang="pl-PL" b="1" dirty="0" smtClean="0"/>
          </a:p>
          <a:p>
            <a:pPr marL="609600" indent="-609600">
              <a:lnSpc>
                <a:spcPct val="80000"/>
              </a:lnSpc>
              <a:buFontTx/>
              <a:buAutoNum type="arabicPeriod" startAt="11"/>
            </a:pPr>
            <a:r>
              <a:rPr lang="pl-PL" b="1" dirty="0" err="1" smtClean="0">
                <a:solidFill>
                  <a:srgbClr val="009900"/>
                </a:solidFill>
              </a:rPr>
              <a:t>Gallica</a:t>
            </a:r>
            <a:endParaRPr lang="pl-PL" b="1" dirty="0" smtClean="0">
              <a:solidFill>
                <a:srgbClr val="009900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pl-PL" b="1" dirty="0" smtClean="0"/>
              <a:t>	</a:t>
            </a:r>
            <a:r>
              <a:rPr lang="pl-PL" b="1" dirty="0" smtClean="0">
                <a:hlinkClick r:id="rId7"/>
              </a:rPr>
              <a:t>http://gallica.bnf.fr/ </a:t>
            </a:r>
            <a:r>
              <a:rPr lang="pl-PL" b="1" dirty="0" smtClean="0"/>
              <a:t>- </a:t>
            </a:r>
            <a:r>
              <a:rPr lang="pl-PL" dirty="0" smtClean="0"/>
              <a:t>biblioteka cyfrowa Biblioteki Narodowej Francji.</a:t>
            </a:r>
            <a:r>
              <a:rPr lang="pl-PL" b="1" dirty="0" smtClean="0"/>
              <a:t> 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12"/>
            </a:pPr>
            <a:r>
              <a:rPr lang="pl-PL" b="1" dirty="0" err="1" smtClean="0">
                <a:solidFill>
                  <a:srgbClr val="009900"/>
                </a:solidFill>
              </a:rPr>
              <a:t>Libreka</a:t>
            </a:r>
            <a:endParaRPr lang="pl-PL" b="1" dirty="0" smtClean="0">
              <a:solidFill>
                <a:srgbClr val="009900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pl-PL" b="1" dirty="0" smtClean="0"/>
              <a:t>	</a:t>
            </a:r>
            <a:r>
              <a:rPr lang="pl-PL" b="1" dirty="0" smtClean="0">
                <a:hlinkClick r:id="rId8"/>
              </a:rPr>
              <a:t>http://www.libreka.de/</a:t>
            </a:r>
            <a:r>
              <a:rPr lang="pl-PL" dirty="0" smtClean="0">
                <a:hlinkClick r:id="rId8"/>
              </a:rPr>
              <a:t> </a:t>
            </a:r>
            <a:r>
              <a:rPr lang="pl-PL" dirty="0" smtClean="0"/>
              <a:t>dostęp do tekstów z książek niemieckojęzycznych wraz z wyszukiwarką alternatywną dla Google </a:t>
            </a:r>
            <a:r>
              <a:rPr lang="pl-PL" dirty="0" err="1" smtClean="0"/>
              <a:t>Books</a:t>
            </a:r>
            <a:r>
              <a:rPr lang="pl-PL" dirty="0" smtClean="0"/>
              <a:t>. </a:t>
            </a:r>
          </a:p>
          <a:p>
            <a:endParaRPr lang="pl-PL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333500"/>
            <a:ext cx="121920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333500"/>
            <a:ext cx="121920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Wybrane zagraniczne          biblioteki cyfrowe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533400" indent="-533400">
              <a:lnSpc>
                <a:spcPct val="80000"/>
              </a:lnSpc>
              <a:buFontTx/>
              <a:buAutoNum type="arabicPeriod" startAt="13"/>
            </a:pPr>
            <a:r>
              <a:rPr lang="pl-PL" sz="4400" b="1" dirty="0" err="1" smtClean="0">
                <a:solidFill>
                  <a:srgbClr val="009900"/>
                </a:solidFill>
              </a:rPr>
              <a:t>Europeana</a:t>
            </a:r>
            <a:r>
              <a:rPr lang="pl-PL" sz="4400" b="1" dirty="0" smtClean="0"/>
              <a:t>   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pl-PL" sz="4400" b="1" dirty="0" smtClean="0"/>
              <a:t>	</a:t>
            </a:r>
            <a:r>
              <a:rPr lang="pl-PL" sz="4400" b="1" dirty="0" smtClean="0">
                <a:hlinkClick r:id="rId2"/>
              </a:rPr>
              <a:t>http://www.europeana.eu/</a:t>
            </a:r>
            <a:endParaRPr lang="pl-PL" sz="4400" b="1" dirty="0" smtClean="0"/>
          </a:p>
          <a:p>
            <a:pPr marL="533400" indent="-533400">
              <a:lnSpc>
                <a:spcPct val="80000"/>
              </a:lnSpc>
              <a:buNone/>
            </a:pPr>
            <a:r>
              <a:rPr lang="pl-PL" sz="3200" b="1" dirty="0" smtClean="0"/>
              <a:t>	</a:t>
            </a:r>
            <a:r>
              <a:rPr lang="pl-PL" dirty="0" smtClean="0"/>
              <a:t>	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pl-PL" dirty="0" smtClean="0"/>
              <a:t>		Zawiera zbiory prawie tysiąca bibliotek </a:t>
            </a:r>
            <a:br>
              <a:rPr lang="pl-PL" dirty="0" smtClean="0"/>
            </a:br>
            <a:r>
              <a:rPr lang="pl-PL" dirty="0" smtClean="0"/>
              <a:t>i muzeów z 27 państw Unii Europejskiej – </a:t>
            </a:r>
            <a:br>
              <a:rPr lang="pl-PL" dirty="0" smtClean="0"/>
            </a:br>
            <a:r>
              <a:rPr lang="pl-PL" dirty="0" smtClean="0"/>
              <a:t>także naszej Biblioteki Narodowej. W sumie jest to ponad dwa miliony unikatowych „eksponatów”, dzięki czemu </a:t>
            </a:r>
            <a:r>
              <a:rPr lang="pl-PL" dirty="0" err="1" smtClean="0"/>
              <a:t>Europeana</a:t>
            </a:r>
            <a:r>
              <a:rPr lang="pl-PL" dirty="0" smtClean="0"/>
              <a:t> jest obecnie największą interaktywną biblioteką świata mającą stanowić alternatywę dla podobnych usług Google. Jej zbiory można przeglądać we wszystkich językach obowiązujących w Unii.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pl-PL" dirty="0" smtClean="0"/>
              <a:t>		Otwarty 20 listopada 2008 r. serwis został unieruchomiony krótko po debiucie </a:t>
            </a:r>
            <a:r>
              <a:rPr lang="pl-PL" dirty="0" err="1" smtClean="0"/>
              <a:t>online</a:t>
            </a:r>
            <a:r>
              <a:rPr lang="pl-PL" dirty="0" smtClean="0"/>
              <a:t>. Serwery nie wytrzymały natężenia - 10 mln zapytań na godzinę okazało się zbyt dużym wyzwaniem. Obecnie </a:t>
            </a:r>
            <a:br>
              <a:rPr lang="pl-PL" dirty="0" smtClean="0"/>
            </a:br>
            <a:r>
              <a:rPr lang="pl-PL" dirty="0" smtClean="0"/>
              <a:t>ich wydajność została zwiększona czterokrotnie. Pełną wydajność osiągnie ok. 2010 r., po zgromadzeniu </a:t>
            </a:r>
            <a:br>
              <a:rPr lang="pl-PL" dirty="0" smtClean="0"/>
            </a:br>
            <a:r>
              <a:rPr lang="pl-PL" dirty="0" smtClean="0"/>
              <a:t>ok.10 mln pozycji</a:t>
            </a:r>
          </a:p>
          <a:p>
            <a:endParaRPr lang="pl-PL" dirty="0"/>
          </a:p>
        </p:txBody>
      </p:sp>
      <p:pic>
        <p:nvPicPr>
          <p:cNvPr id="5" name="Symbol zastępczy zawartości 4" descr="DSCF00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776" y="2747198"/>
            <a:ext cx="2643447" cy="223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864095"/>
          </a:xfrm>
        </p:spPr>
        <p:txBody>
          <a:bodyPr/>
          <a:lstStyle/>
          <a:p>
            <a:r>
              <a:rPr lang="pl-PL" dirty="0" smtClean="0"/>
              <a:t>Biblioteka cyfrowa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1844824"/>
            <a:ext cx="6912768" cy="3793976"/>
          </a:xfrm>
        </p:spPr>
        <p:txBody>
          <a:bodyPr>
            <a:normAutofit fontScale="92500"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także: internetowa lub wirtualna, elektroniczna - technologia umożliwiająca udostępnianie w Internecie obiektów w formie elektronicznej, takich jak: książki, mapy, dokumenty, zdjęcia, pocztówki, grafika, obiekty audio-wideo, obiekty muzealne, archiwalia, czasopisma elektroniczne, </a:t>
            </a:r>
            <a:r>
              <a:rPr lang="pl-PL" dirty="0" err="1" smtClean="0">
                <a:solidFill>
                  <a:schemeClr val="tx2"/>
                </a:solidFill>
              </a:rPr>
              <a:t>e-booki</a:t>
            </a:r>
            <a:r>
              <a:rPr lang="pl-PL" dirty="0" smtClean="0">
                <a:solidFill>
                  <a:schemeClr val="tx2"/>
                </a:solidFill>
              </a:rPr>
              <a:t> itp. </a:t>
            </a:r>
            <a:endParaRPr lang="pl-PL" sz="2400" dirty="0" smtClean="0">
              <a:latin typeface="Century Gothic" pitchFamily="34" charset="0"/>
            </a:endParaRPr>
          </a:p>
          <a:p>
            <a:endParaRPr lang="pl-P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69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69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Wolne Lektury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 smtClean="0"/>
              <a:t>www.wolnelektury.pl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Biblioteka internetowa z lekturami szkolnymi „Wolne Lektury”  to projekt realizowany przez Fundację Nowoczesna Polska. Działa od 2007 roku i udostępnia w swoich zbiorach lektury szkolne, które są zalecane przez Ministerstwo Edukacji Narodowej i które trafiły już do domeny publicznej</a:t>
            </a:r>
            <a:endParaRPr lang="pl-PL" dirty="0"/>
          </a:p>
        </p:txBody>
      </p:sp>
      <p:pic>
        <p:nvPicPr>
          <p:cNvPr id="5" name="Picture 6" descr="P604007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2465" y="2098805"/>
            <a:ext cx="3670069" cy="35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Wolne Lektury</a:t>
            </a:r>
            <a:r>
              <a:rPr lang="pl-PL" dirty="0" smtClean="0">
                <a:hlinkClick r:id="rId2"/>
              </a:rPr>
              <a:t/>
            </a:r>
            <a:br>
              <a:rPr lang="pl-PL" dirty="0" smtClean="0">
                <a:hlinkClick r:id="rId2"/>
              </a:rPr>
            </a:br>
            <a:r>
              <a:rPr lang="pl-PL" dirty="0" smtClean="0">
                <a:hlinkClick r:id="rId2"/>
              </a:rPr>
              <a:t> </a:t>
            </a:r>
            <a:r>
              <a:rPr lang="pl-PL" dirty="0" err="1" smtClean="0">
                <a:hlinkClick r:id="rId2"/>
              </a:rPr>
              <a:t>www.wolnelektury.pl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Najważniejszą innowacją „Wolnych Lektur”, odróżniającą ten projekt od innych bibliotek internetowych, jest możliwość przeszukiwania tekstów z zastosowaniem różnych kryteriów: tradycyjnych, takich jak tytuł, autor, epoka, rodzaj, gatunek literacki, ale i niespotykanych nigdzie indziej, to jest odnoszących się do treści wielu utworów naraz – motywów i tematów literackich.</a:t>
            </a:r>
            <a:r>
              <a:rPr lang="pl-PL" dirty="0" smtClean="0">
                <a:solidFill>
                  <a:srgbClr val="00CC00"/>
                </a:solidFill>
              </a:rPr>
              <a:t> </a:t>
            </a:r>
          </a:p>
          <a:p>
            <a:endParaRPr lang="pl-PL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700809"/>
            <a:ext cx="4038600" cy="3739534"/>
          </a:xfrm>
          <a:noFill/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80975" y="0"/>
            <a:ext cx="932497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cap="small" dirty="0" smtClean="0">
                <a:latin typeface="Lucida Console" pitchFamily="49" charset="0"/>
                <a:hlinkClick r:id="rId2"/>
              </a:rPr>
              <a:t>Cyfrowa Biblioteka Narodowa </a:t>
            </a:r>
            <a:r>
              <a:rPr lang="pl-PL" cap="small" dirty="0" err="1" smtClean="0">
                <a:latin typeface="Lucida Console" pitchFamily="49" charset="0"/>
                <a:hlinkClick r:id="rId2"/>
              </a:rPr>
              <a:t>Polona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sz="2400" dirty="0" smtClean="0">
                <a:latin typeface="Franklin Gothic Book" pitchFamily="34" charset="0"/>
              </a:rPr>
              <a:t>Udostępnia w postaci cyfrowej najważniejsze wydania: tekstów literackich i naukowych, dokumentów historycznych, czasopism, grafik, fotografii, nut oraz map. Zasoby CBN </a:t>
            </a:r>
            <a:r>
              <a:rPr lang="pl-PL" sz="2400" dirty="0" err="1" smtClean="0">
                <a:latin typeface="Franklin Gothic Book" pitchFamily="34" charset="0"/>
              </a:rPr>
              <a:t>Polona</a:t>
            </a:r>
            <a:r>
              <a:rPr lang="pl-PL" sz="2400" dirty="0" smtClean="0">
                <a:latin typeface="Franklin Gothic Book" pitchFamily="34" charset="0"/>
              </a:rPr>
              <a:t> kształtowane są wg kryteriów:</a:t>
            </a:r>
          </a:p>
          <a:p>
            <a:pPr algn="just">
              <a:buFont typeface="Wingdings 2" pitchFamily="18" charset="2"/>
              <a:buNone/>
            </a:pPr>
            <a:endParaRPr lang="pl-PL" sz="1100" dirty="0" smtClean="0">
              <a:latin typeface="Franklin Gothic Book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pl-PL" sz="2000" dirty="0" smtClean="0">
                <a:latin typeface="Franklin Gothic Book" pitchFamily="34" charset="0"/>
              </a:rPr>
              <a:t>realizacja założeń tematycznych poszczególnych kolekcji, </a:t>
            </a:r>
          </a:p>
          <a:p>
            <a:pPr lvl="1" algn="just">
              <a:buFont typeface="Wingdings" pitchFamily="2" charset="2"/>
              <a:buChar char="Ø"/>
            </a:pPr>
            <a:r>
              <a:rPr lang="pl-PL" sz="2000" dirty="0" smtClean="0">
                <a:latin typeface="Franklin Gothic Book" pitchFamily="34" charset="0"/>
              </a:rPr>
              <a:t>zabezpieczanie cennych, szczególnie chronionych oraz będących </a:t>
            </a:r>
            <a:br>
              <a:rPr lang="pl-PL" sz="2000" dirty="0" smtClean="0">
                <a:latin typeface="Franklin Gothic Book" pitchFamily="34" charset="0"/>
              </a:rPr>
            </a:br>
            <a:r>
              <a:rPr lang="pl-PL" sz="2000" dirty="0" smtClean="0">
                <a:latin typeface="Franklin Gothic Book" pitchFamily="34" charset="0"/>
              </a:rPr>
              <a:t>w złym stanie zachowania zbiorów Biblioteki Narodowej, </a:t>
            </a:r>
          </a:p>
          <a:p>
            <a:pPr lvl="1" algn="just">
              <a:buFont typeface="Wingdings" pitchFamily="2" charset="2"/>
              <a:buChar char="Ø"/>
            </a:pPr>
            <a:r>
              <a:rPr lang="pl-PL" sz="2000" dirty="0" smtClean="0">
                <a:latin typeface="Franklin Gothic Book" pitchFamily="34" charset="0"/>
              </a:rPr>
              <a:t>udostępnianie materiałów katalogowanych w ramach prowadzonej w BN </a:t>
            </a:r>
            <a:r>
              <a:rPr lang="pl-PL" sz="2000" dirty="0" err="1" smtClean="0">
                <a:latin typeface="Franklin Gothic Book" pitchFamily="34" charset="0"/>
              </a:rPr>
              <a:t>retrokonwersji</a:t>
            </a:r>
            <a:r>
              <a:rPr lang="pl-PL" sz="2000" dirty="0" smtClean="0">
                <a:latin typeface="Franklin Gothic Book" pitchFamily="34" charset="0"/>
              </a:rPr>
              <a:t> katalogów kartkowych, </a:t>
            </a:r>
          </a:p>
          <a:p>
            <a:pPr lvl="1" algn="just">
              <a:buFont typeface="Wingdings" pitchFamily="2" charset="2"/>
              <a:buChar char="Ø"/>
            </a:pPr>
            <a:r>
              <a:rPr lang="pl-PL" sz="2000" dirty="0" smtClean="0">
                <a:latin typeface="Franklin Gothic Book" pitchFamily="34" charset="0"/>
              </a:rPr>
              <a:t>realizacja postulatów użytkowników.</a:t>
            </a:r>
          </a:p>
          <a:p>
            <a:endParaRPr lang="pl-PL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6319" y="2060848"/>
            <a:ext cx="314236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cap="small" dirty="0" smtClean="0">
                <a:latin typeface="Lucida Console" pitchFamily="49" charset="0"/>
                <a:hlinkClick r:id="rId2"/>
              </a:rPr>
              <a:t>Exlibris </a:t>
            </a:r>
            <a:br>
              <a:rPr lang="pl-PL" cap="small" dirty="0" smtClean="0">
                <a:latin typeface="Lucida Console" pitchFamily="49" charset="0"/>
                <a:hlinkClick r:id="rId2"/>
              </a:rPr>
            </a:br>
            <a:r>
              <a:rPr lang="pl-PL" cap="small" dirty="0" smtClean="0">
                <a:latin typeface="Lucida Console" pitchFamily="49" charset="0"/>
                <a:hlinkClick r:id="rId2"/>
              </a:rPr>
              <a:t>Biblioteka Internetowa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defRPr/>
            </a:pPr>
            <a:r>
              <a:rPr lang="pl-PL" sz="2400" dirty="0" smtClean="0"/>
              <a:t>Zawiera zbiór literatury polskiej i obcej w formie </a:t>
            </a:r>
            <a:r>
              <a:rPr lang="pl-PL" sz="2400" dirty="0" err="1" smtClean="0"/>
              <a:t>e-booków</a:t>
            </a:r>
            <a:r>
              <a:rPr lang="pl-PL" sz="2400" dirty="0" smtClean="0"/>
              <a:t>. Dostęp do książek jest możliwy poprzez indeksy: autorów, tytułowy, lektur i wyszukiwarkę książek.</a:t>
            </a:r>
          </a:p>
          <a:p>
            <a:pPr algn="just">
              <a:defRPr/>
            </a:pPr>
            <a:r>
              <a:rPr lang="pl-PL" sz="2400" dirty="0" smtClean="0"/>
              <a:t>Do zarządzania i czytania zbiorów można pobrać program Biblioteka w dziale Niezbędnik.</a:t>
            </a:r>
            <a:endParaRPr lang="pl-PL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20888"/>
            <a:ext cx="4038600" cy="238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cap="small" dirty="0" smtClean="0">
                <a:latin typeface="Lucida Console" pitchFamily="49" charset="0"/>
                <a:hlinkClick r:id="rId2"/>
              </a:rPr>
              <a:t>Biblioteka Literatury Polskiej w Internecie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dirty="0" smtClean="0">
                <a:latin typeface="Franklin Gothic Book" pitchFamily="34" charset="0"/>
              </a:rPr>
              <a:t>To prezentacja znaczących utworów literatury polskiej wolnych od praw autorskich w dniu </a:t>
            </a:r>
            <a:br>
              <a:rPr lang="pl-PL" dirty="0" smtClean="0">
                <a:latin typeface="Franklin Gothic Book" pitchFamily="34" charset="0"/>
              </a:rPr>
            </a:br>
            <a:r>
              <a:rPr lang="pl-PL" dirty="0" smtClean="0">
                <a:latin typeface="Franklin Gothic Book" pitchFamily="34" charset="0"/>
              </a:rPr>
              <a:t>1 września 1999 r., dostępna bez ograniczeń dla celów naukowych, dydaktycznych </a:t>
            </a:r>
            <a:br>
              <a:rPr lang="pl-PL" dirty="0" smtClean="0">
                <a:latin typeface="Franklin Gothic Book" pitchFamily="34" charset="0"/>
              </a:rPr>
            </a:br>
            <a:r>
              <a:rPr lang="pl-PL" dirty="0" smtClean="0">
                <a:latin typeface="Franklin Gothic Book" pitchFamily="34" charset="0"/>
              </a:rPr>
              <a:t>i edukacyjnych. Poszczególne teksty utworów literackich prezentowane są w całości.</a:t>
            </a:r>
          </a:p>
          <a:p>
            <a:pPr algn="just">
              <a:buFont typeface="Wingdings 2" pitchFamily="18" charset="2"/>
              <a:buNone/>
            </a:pPr>
            <a:r>
              <a:rPr lang="pl-PL" dirty="0" smtClean="0">
                <a:latin typeface="Franklin Gothic Book" pitchFamily="34" charset="0"/>
              </a:rPr>
              <a:t>Projekt realizowany przez Uniwersytet Gdański</a:t>
            </a:r>
          </a:p>
          <a:p>
            <a:endParaRPr lang="pl-PL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0382" y="2348880"/>
            <a:ext cx="2714236" cy="224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small" dirty="0" smtClean="0">
                <a:latin typeface="Lucida Console" pitchFamily="49" charset="0"/>
                <a:hlinkClick r:id="rId2"/>
              </a:rPr>
              <a:t>EBOOK.PL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Nowoczesna księgarnia internetowa. Oferuje bogaty zbiór książek i prasy w postaci cyfrowej (</a:t>
            </a:r>
            <a:r>
              <a:rPr lang="pl-PL" dirty="0" err="1" smtClean="0"/>
              <a:t>ebooki</a:t>
            </a:r>
            <a:r>
              <a:rPr lang="pl-PL" dirty="0" smtClean="0"/>
              <a:t>, </a:t>
            </a:r>
            <a:r>
              <a:rPr lang="pl-PL" dirty="0" err="1" smtClean="0"/>
              <a:t>audiobooki</a:t>
            </a:r>
            <a:r>
              <a:rPr lang="pl-PL" dirty="0" smtClean="0"/>
              <a:t>, </a:t>
            </a:r>
            <a:r>
              <a:rPr lang="pl-PL" dirty="0" err="1" smtClean="0"/>
              <a:t>ePrasa</a:t>
            </a:r>
            <a:r>
              <a:rPr lang="pl-PL" dirty="0" smtClean="0"/>
              <a:t>) w najpopularniejszych formatach (</a:t>
            </a:r>
            <a:r>
              <a:rPr lang="pl-PL" dirty="0" err="1" smtClean="0"/>
              <a:t>ePUB</a:t>
            </a:r>
            <a:r>
              <a:rPr lang="pl-PL" dirty="0" smtClean="0"/>
              <a:t>, PDF, MP3). Dzięki opcji „Wypożyczalnia” można, za opłatą, uzyskać czasowy dostęp </a:t>
            </a:r>
            <a:r>
              <a:rPr lang="pl-PL" dirty="0" err="1" smtClean="0"/>
              <a:t>online</a:t>
            </a:r>
            <a:r>
              <a:rPr lang="pl-PL" dirty="0" smtClean="0"/>
              <a:t> do interesującej pozycji.</a:t>
            </a:r>
          </a:p>
          <a:p>
            <a:endParaRPr lang="pl-PL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39838"/>
            <a:ext cx="4038600" cy="244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Lucida Console" pitchFamily="49" charset="0"/>
                <a:hlinkClick r:id="rId2"/>
              </a:rPr>
              <a:t>E-KOLEKCJA </a:t>
            </a:r>
            <a:br>
              <a:rPr lang="pl-PL" dirty="0" smtClean="0">
                <a:latin typeface="Lucida Console" pitchFamily="49" charset="0"/>
                <a:hlinkClick r:id="rId2"/>
              </a:rPr>
            </a:br>
            <a:r>
              <a:rPr lang="pl-PL" dirty="0" smtClean="0">
                <a:latin typeface="Lucida Console" pitchFamily="49" charset="0"/>
                <a:hlinkClick r:id="rId2"/>
              </a:rPr>
              <a:t>CZASOPISM POLSKICH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>
                <a:latin typeface="Franklin Gothic Book" pitchFamily="34" charset="0"/>
              </a:rPr>
              <a:t>Projekt, którego celem jest zapewnienie powszechnego dostępu do poczytnych i rzadkich tytułów prasy polskiej </a:t>
            </a:r>
            <a:br>
              <a:rPr lang="pl-PL" dirty="0" smtClean="0">
                <a:latin typeface="Franklin Gothic Book" pitchFamily="34" charset="0"/>
              </a:rPr>
            </a:br>
            <a:r>
              <a:rPr lang="pl-PL" dirty="0" smtClean="0">
                <a:latin typeface="Franklin Gothic Book" pitchFamily="34" charset="0"/>
              </a:rPr>
              <a:t>i polskich czasopism naukowych, dzięki przeniesieniu ich na nośniki cyfrowe i umieszczeniu w Internecie. Powstał z inicjatywy Biblioteki Uniwersyteckiej w Warszawie </a:t>
            </a:r>
            <a:br>
              <a:rPr lang="pl-PL" dirty="0" smtClean="0">
                <a:latin typeface="Franklin Gothic Book" pitchFamily="34" charset="0"/>
              </a:rPr>
            </a:br>
            <a:r>
              <a:rPr lang="pl-PL" dirty="0" smtClean="0">
                <a:latin typeface="Franklin Gothic Book" pitchFamily="34" charset="0"/>
              </a:rPr>
              <a:t>i w założeniu stanowił przedsięwzięcie realizowane wspólnie z Biblioteką Narodową.</a:t>
            </a:r>
          </a:p>
          <a:p>
            <a:endParaRPr lang="pl-PL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60848"/>
            <a:ext cx="4038600" cy="2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Biblioteka cyfrowa a katalog </a:t>
            </a:r>
            <a:r>
              <a:rPr lang="pl-PL" dirty="0" err="1" smtClean="0"/>
              <a:t>on-line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5000"/>
              </a:lnSpc>
              <a:spcAft>
                <a:spcPct val="40000"/>
              </a:spcAft>
            </a:pPr>
            <a:r>
              <a:rPr lang="pl-PL" dirty="0" smtClean="0"/>
              <a:t>Katalog </a:t>
            </a:r>
            <a:r>
              <a:rPr lang="pl-PL" dirty="0" err="1" smtClean="0"/>
              <a:t>on-line</a:t>
            </a:r>
            <a:r>
              <a:rPr lang="pl-PL" dirty="0" smtClean="0"/>
              <a:t> nie jest biblioteką cyfrową</a:t>
            </a:r>
          </a:p>
          <a:p>
            <a:pPr>
              <a:lnSpc>
                <a:spcPct val="105000"/>
              </a:lnSpc>
              <a:spcAft>
                <a:spcPct val="40000"/>
              </a:spcAft>
            </a:pPr>
            <a:r>
              <a:rPr lang="pl-PL" dirty="0" smtClean="0"/>
              <a:t>Biblioteka cyfrowa = książki do czytania</a:t>
            </a:r>
          </a:p>
          <a:p>
            <a:endParaRPr lang="pl-PL" dirty="0"/>
          </a:p>
        </p:txBody>
      </p:sp>
      <p:pic>
        <p:nvPicPr>
          <p:cNvPr id="5" name="Picture 7" descr="P60501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47345"/>
            <a:ext cx="3886200" cy="403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small" dirty="0" smtClean="0">
                <a:latin typeface="Lucida Console" pitchFamily="49" charset="0"/>
                <a:hlinkClick r:id="rId2"/>
              </a:rPr>
              <a:t>Czasopisma </a:t>
            </a:r>
            <a:r>
              <a:rPr lang="pl-PL" cap="small" dirty="0" err="1" smtClean="0">
                <a:latin typeface="Lucida Console" pitchFamily="49" charset="0"/>
                <a:hlinkClick r:id="rId2"/>
              </a:rPr>
              <a:t>online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>
                <a:latin typeface="Franklin Gothic Book" pitchFamily="34" charset="0"/>
              </a:rPr>
              <a:t>To spis dostępnych w sieci: dzienników ogólnopolskich, czasopism społeczno-politycznych, czasopism: komputerowych, popularnonaukowych, pedagogicznych, kulturalnych, religijnych, naukowych i sportowych</a:t>
            </a:r>
            <a:endParaRPr lang="pl-PL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8840"/>
            <a:ext cx="4038600" cy="325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Biblioteka cyfrowa a tradycyjna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Biblioteki tradycyjne wypożyczają zbiory we własnym lokalu, podczas </a:t>
            </a:r>
            <a:br>
              <a:rPr lang="pl-PL" dirty="0" smtClean="0"/>
            </a:br>
            <a:r>
              <a:rPr lang="pl-PL" dirty="0" smtClean="0"/>
              <a:t>gdy dostęp do biblioteki cyfrowej zazwyczaj może mieć każdy, wszędzie</a:t>
            </a:r>
            <a:br>
              <a:rPr lang="pl-PL" dirty="0" smtClean="0"/>
            </a:br>
            <a:r>
              <a:rPr lang="pl-PL" dirty="0" smtClean="0"/>
              <a:t>i zawsze, z każdego miejsca na świecie (gdzie jest dostęp do Internetu)   i o dowolnej porze.</a:t>
            </a:r>
          </a:p>
          <a:p>
            <a:endParaRPr lang="pl-PL" dirty="0"/>
          </a:p>
        </p:txBody>
      </p:sp>
      <p:pic>
        <p:nvPicPr>
          <p:cNvPr id="1026" name="Picture 2" descr="C:\Users\1liceum\AppData\Local\Microsoft\Windows\INetCache\IE\EXXRK2WX\biblioteka-58e69c6b65b7a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72816"/>
            <a:ext cx="4038600" cy="343356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Biblioteka cyfrowa a tradycyjna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Usługę polegającą na udostępnianiu biblioteki cyfrowej może oferować biblioteka tradycyjna (narodowa, miejska, uniwersytecka), archiwum, muzeum, fundacja. Rzadko może ją udostępnić osoba lub instytucja prywatna. </a:t>
            </a:r>
          </a:p>
          <a:p>
            <a:endParaRPr lang="pl-PL" dirty="0"/>
          </a:p>
        </p:txBody>
      </p:sp>
      <p:pic>
        <p:nvPicPr>
          <p:cNvPr id="2057" name="Picture 9" descr="C:\Users\1liceum\AppData\Local\Microsoft\Windows\INetCache\IE\EXXRK2WX\242478693_5256b5a987_b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60848"/>
            <a:ext cx="4038600" cy="331680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Biblioteka cyfrowa </a:t>
            </a:r>
            <a:br>
              <a:rPr lang="pl-PL" dirty="0" smtClean="0"/>
            </a:br>
            <a:r>
              <a:rPr lang="pl-PL" dirty="0" smtClean="0"/>
              <a:t>a witryny z tekstami utworów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pl-PL" dirty="0" smtClean="0"/>
              <a:t>Biblioteka cyfrowa odzwierciedla stan zbiorów konkretnej biblioteki                  i prezentuje zdigitalizowaną wersję oryginalnego dokumentu – wymaga specjalistycznego oprogramowania. 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Witryna internetowa zamieszcza kopie tekstów utworów bez nawiązań          do konkretnego egzemplarza – nie wymaga specjalistycznego oprogramowania.</a:t>
            </a:r>
          </a:p>
          <a:p>
            <a:endParaRPr lang="pl-PL" dirty="0"/>
          </a:p>
        </p:txBody>
      </p:sp>
      <p:pic>
        <p:nvPicPr>
          <p:cNvPr id="5" name="Picture 7" descr="P60501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663" y="2352343"/>
            <a:ext cx="4031673" cy="302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Biblioteki cyfrowe a prawo autorskie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Bardzo często dostęp do</a:t>
            </a:r>
          </a:p>
          <a:p>
            <a:pPr>
              <a:buNone/>
            </a:pPr>
            <a:r>
              <a:rPr lang="pl-PL" dirty="0" smtClean="0"/>
              <a:t> 	biblioteki cyfrowej jest</a:t>
            </a:r>
          </a:p>
          <a:p>
            <a:pPr>
              <a:buNone/>
            </a:pPr>
            <a:r>
              <a:rPr lang="pl-PL" dirty="0" smtClean="0"/>
              <a:t> 	bezpłatny.</a:t>
            </a:r>
          </a:p>
          <a:p>
            <a:r>
              <a:rPr lang="pl-PL" dirty="0" smtClean="0"/>
              <a:t>Biblioteki cyfrowe na świecie</a:t>
            </a:r>
          </a:p>
          <a:p>
            <a:pPr>
              <a:buNone/>
            </a:pPr>
            <a:r>
              <a:rPr lang="pl-PL" dirty="0" smtClean="0"/>
              <a:t> 	gromadzą zwykle utwory</a:t>
            </a:r>
          </a:p>
          <a:p>
            <a:pPr>
              <a:buNone/>
            </a:pPr>
            <a:r>
              <a:rPr lang="pl-PL" dirty="0" smtClean="0"/>
              <a:t> 	stare, na które wygasły </a:t>
            </a:r>
            <a:br>
              <a:rPr lang="pl-PL" dirty="0" smtClean="0"/>
            </a:br>
            <a:r>
              <a:rPr lang="pl-PL" dirty="0" smtClean="0"/>
              <a:t>już prawa autorskie.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Do niektórych bibliotek cyfrowych trzeba się logować. Niektóre udostępniają część </a:t>
            </a:r>
            <a:r>
              <a:rPr lang="pl-PL" dirty="0" err="1" smtClean="0"/>
              <a:t>zdigitalizowanych</a:t>
            </a:r>
            <a:r>
              <a:rPr lang="pl-PL" dirty="0" smtClean="0"/>
              <a:t> zbiorów tylko na miejscu. Wynika to </a:t>
            </a:r>
            <a:br>
              <a:rPr lang="pl-PL" dirty="0" smtClean="0"/>
            </a:br>
            <a:r>
              <a:rPr lang="pl-PL" dirty="0" smtClean="0"/>
              <a:t>z przepisów prawa autorskiego. </a:t>
            </a:r>
            <a:br>
              <a:rPr lang="pl-PL" dirty="0" smtClean="0"/>
            </a:br>
            <a:r>
              <a:rPr lang="pl-PL" dirty="0" smtClean="0"/>
              <a:t>W Polsce autorskie prawa majątkowe trwają przez cały czas życia twórcy i chronią dzieła przez 70 lat po jego śmierci.</a:t>
            </a:r>
          </a:p>
          <a:p>
            <a:endParaRPr lang="pl-PL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Federacja Bibliotek Cyfrowych (FBC)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pl-PL" dirty="0" smtClean="0"/>
              <a:t>Misją serwisu jest ułatwienie wykorzystania zasobów polskich bibliotek cyfrowych </a:t>
            </a:r>
            <a:br>
              <a:rPr lang="pl-PL" dirty="0" smtClean="0"/>
            </a:br>
            <a:r>
              <a:rPr lang="pl-PL" dirty="0" smtClean="0"/>
              <a:t>i repozytoriów oraz popularyzacja tych zasobów </a:t>
            </a:r>
            <a:br>
              <a:rPr lang="pl-PL" dirty="0" smtClean="0"/>
            </a:br>
            <a:r>
              <a:rPr lang="pl-PL" dirty="0" smtClean="0"/>
              <a:t>w światowym Internecie.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Wyszukiwarka FBC została udostępniona     w czerwcu 2007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pl-PL" dirty="0" smtClean="0"/>
              <a:t>FBC ma na celu wirtualne połączenie bibliotek cyfrowych i repozytoriów dostępnych w polskim Internecie </a:t>
            </a:r>
            <a:br>
              <a:rPr lang="pl-PL" dirty="0" smtClean="0"/>
            </a:br>
            <a:r>
              <a:rPr lang="pl-PL" dirty="0" smtClean="0"/>
              <a:t>oraz udostępnienie nowych zaawansowanych funkcji        i usług sieciowych realizowanych w tym środowisku.</a:t>
            </a:r>
          </a:p>
          <a:p>
            <a:pPr>
              <a:lnSpc>
                <a:spcPct val="90000"/>
              </a:lnSpc>
            </a:pPr>
            <a:r>
              <a:rPr lang="pl-PL" dirty="0" smtClean="0">
                <a:hlinkClick r:id="rId2"/>
              </a:rPr>
              <a:t>http://fbc.pionier.net.pl</a:t>
            </a:r>
            <a:endParaRPr lang="pl-PL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354</TotalTime>
  <Words>596</Words>
  <Application>Microsoft Office PowerPoint</Application>
  <PresentationFormat>Pokaz na ekranie (4:3)</PresentationFormat>
  <Paragraphs>113</Paragraphs>
  <Slides>30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Biblioteki cyfrowe</vt:lpstr>
      <vt:lpstr>Biblioteka cyfrowa</vt:lpstr>
      <vt:lpstr>Biblioteka cyfrowa a katalog on-line</vt:lpstr>
      <vt:lpstr>Biblioteka cyfrowa a tradycyjna</vt:lpstr>
      <vt:lpstr>Biblioteka cyfrowa a tradycyjna</vt:lpstr>
      <vt:lpstr>Biblioteka cyfrowa  a witryny z tekstami utworów</vt:lpstr>
      <vt:lpstr>Biblioteki cyfrowe a prawo autorskie </vt:lpstr>
      <vt:lpstr>Federacja Bibliotek Cyfrowych (FBC)</vt:lpstr>
      <vt:lpstr>Prezentacja programu PowerPoint</vt:lpstr>
      <vt:lpstr>Prezentacja programu PowerPoint</vt:lpstr>
      <vt:lpstr>Polskie biblioteki internetowe dostępne w FBC</vt:lpstr>
      <vt:lpstr>Polskie biblioteki internetowe dostępne w FBC</vt:lpstr>
      <vt:lpstr>Polskie biblioteki internetowe dostępne w FBC</vt:lpstr>
      <vt:lpstr>Prezentacja programu PowerPoint</vt:lpstr>
      <vt:lpstr>Wybrane zagraniczne biblioteki cyfrowe</vt:lpstr>
      <vt:lpstr>Wybrane zagraniczne          biblioteki cyfrowe</vt:lpstr>
      <vt:lpstr>Prezentacja programu PowerPoint</vt:lpstr>
      <vt:lpstr>Prezentacja programu PowerPoint</vt:lpstr>
      <vt:lpstr>Wybrane zagraniczne          biblioteki cyfrowe</vt:lpstr>
      <vt:lpstr>Prezentacja programu PowerPoint</vt:lpstr>
      <vt:lpstr>Prezentacja programu PowerPoint</vt:lpstr>
      <vt:lpstr>Wolne Lektury  www.wolnelektury.pl</vt:lpstr>
      <vt:lpstr>Wolne Lektury  www.wolnelektury.pl</vt:lpstr>
      <vt:lpstr>Prezentacja programu PowerPoint</vt:lpstr>
      <vt:lpstr>Cyfrowa Biblioteka Narodowa Polona</vt:lpstr>
      <vt:lpstr>Exlibris  Biblioteka Internetowa</vt:lpstr>
      <vt:lpstr>Biblioteka Literatury Polskiej w Internecie</vt:lpstr>
      <vt:lpstr>EBOOK.PL</vt:lpstr>
      <vt:lpstr>E-KOLEKCJA  CZASOPISM POLSKICH</vt:lpstr>
      <vt:lpstr>Czasopisma online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Dlaczego warto korzystać  z bibliotek cyfrowych?</dc:title>
  <dc:creator>roni</dc:creator>
  <cp:lastModifiedBy>Dell</cp:lastModifiedBy>
  <cp:revision>60</cp:revision>
  <dcterms:created xsi:type="dcterms:W3CDTF">2013-11-24T21:46:27Z</dcterms:created>
  <dcterms:modified xsi:type="dcterms:W3CDTF">2022-03-08T13:29:57Z</dcterms:modified>
</cp:coreProperties>
</file>