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77" r:id="rId21"/>
    <p:sldId id="269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CC55D-2911-576B-3DAB-B9A1F6D0F819}" v="1285" dt="2021-01-25T14:56:36.918"/>
    <p1510:client id="{DC15A559-30A2-4E75-97EA-E96531B57895}" v="1512" dt="2021-01-24T15:47:38.214"/>
    <p1510:client id="{F4C5FD2B-AD6B-3A99-021C-2175A770499B}" v="1" dt="2021-01-25T16:18:17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A6590-002C-4014-8DA4-708C82480B85}" type="datetimeFigureOut">
              <a:rPr lang="sk-SK" smtClean="0"/>
              <a:pPr/>
              <a:t>27. 6. 2021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F62F8-32C4-4A61-943C-7CA74CB2043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896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F62F8-32C4-4A61-943C-7CA74CB2043D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903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0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2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4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0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5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ineplus.gov/ency/article/002467.htm" TargetMode="External"/><Relationship Id="rId2" Type="http://schemas.openxmlformats.org/officeDocument/2006/relationships/hyperlink" Target="https://medlineplus.gov/ency/article/002469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edlineplus.gov/ency/patientinstructions/000107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utri-Score" TargetMode="External"/><Relationship Id="rId2" Type="http://schemas.openxmlformats.org/officeDocument/2006/relationships/hyperlink" Target="https://slovenskypacient.sk/viete-co-je-nutri-score-ukaze-ktore-potraviny-su-pre-vas-dob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icalnewstoday.com/articles/195878#_noHeaderPrefixedConten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666A7-CFC0-4177-A9E9-6B739D50E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2958" r="6" b="12647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2340723"/>
          </a:xfrm>
        </p:spPr>
        <p:txBody>
          <a:bodyPr anchor="b">
            <a:normAutofit/>
          </a:bodyPr>
          <a:lstStyle/>
          <a:p>
            <a:r>
              <a:rPr lang="sk-SK" sz="5400" dirty="0" err="1">
                <a:solidFill>
                  <a:srgbClr val="FFFFFF"/>
                </a:solidFill>
              </a:rPr>
              <a:t>Nutritional</a:t>
            </a:r>
            <a:r>
              <a:rPr lang="sk-SK" sz="5400" dirty="0">
                <a:solidFill>
                  <a:srgbClr val="FFFFFF"/>
                </a:solidFill>
              </a:rPr>
              <a:t> and </a:t>
            </a:r>
            <a:r>
              <a:rPr lang="sk-SK" sz="5400" dirty="0" err="1">
                <a:solidFill>
                  <a:srgbClr val="FFFFFF"/>
                </a:solidFill>
              </a:rPr>
              <a:t>energy</a:t>
            </a:r>
            <a:r>
              <a:rPr lang="sk-SK" sz="5400" dirty="0">
                <a:solidFill>
                  <a:srgbClr val="FFFFFF"/>
                </a:solidFill>
              </a:rPr>
              <a:t> </a:t>
            </a:r>
            <a:br>
              <a:rPr lang="sk-SK" sz="5400" dirty="0">
                <a:solidFill>
                  <a:srgbClr val="FFFFFF"/>
                </a:solidFill>
              </a:rPr>
            </a:br>
            <a:r>
              <a:rPr lang="sk-SK" sz="5400" dirty="0" err="1">
                <a:solidFill>
                  <a:srgbClr val="FFFFFF"/>
                </a:solidFill>
              </a:rPr>
              <a:t>value</a:t>
            </a:r>
            <a:r>
              <a:rPr lang="sk-SK" sz="5400" dirty="0">
                <a:solidFill>
                  <a:srgbClr val="FFFFFF"/>
                </a:solidFill>
              </a:rPr>
              <a:t> of </a:t>
            </a:r>
            <a:r>
              <a:rPr lang="sk-SK" sz="5400" dirty="0" err="1">
                <a:solidFill>
                  <a:srgbClr val="FFFFFF"/>
                </a:solidFill>
              </a:rPr>
              <a:t>food</a:t>
            </a:r>
            <a:endParaRPr lang="sk-SK" sz="5400" dirty="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83765" y="5651289"/>
            <a:ext cx="2966460" cy="1007070"/>
          </a:xfrm>
        </p:spPr>
        <p:txBody>
          <a:bodyPr anchor="t">
            <a:normAutofit fontScale="70000" lnSpcReduction="20000"/>
          </a:bodyPr>
          <a:lstStyle/>
          <a:p>
            <a:r>
              <a:rPr lang="sk-SK" sz="2200">
                <a:solidFill>
                  <a:srgbClr val="FFFFFF"/>
                </a:solidFill>
                <a:cs typeface="Segoe UI"/>
              </a:rPr>
              <a:t>Sára </a:t>
            </a:r>
            <a:r>
              <a:rPr lang="sk-SK" sz="2200" err="1">
                <a:solidFill>
                  <a:srgbClr val="FFFFFF"/>
                </a:solidFill>
                <a:cs typeface="Segoe UI"/>
              </a:rPr>
              <a:t>Dávidová</a:t>
            </a:r>
          </a:p>
          <a:p>
            <a:r>
              <a:rPr lang="sk-SK" sz="2200">
                <a:solidFill>
                  <a:srgbClr val="FFFFFF"/>
                </a:solidFill>
                <a:cs typeface="Segoe UI"/>
              </a:rPr>
              <a:t>Alexa Kováčová</a:t>
            </a:r>
          </a:p>
          <a:p>
            <a:r>
              <a:rPr lang="sk-SK" sz="2200">
                <a:solidFill>
                  <a:srgbClr val="FFFFFF"/>
                </a:solidFill>
                <a:cs typeface="Segoe UI"/>
              </a:rPr>
              <a:t>Zuzana </a:t>
            </a:r>
            <a:r>
              <a:rPr lang="sk-SK" sz="2200" err="1">
                <a:solidFill>
                  <a:srgbClr val="FFFFFF"/>
                </a:solidFill>
                <a:cs typeface="Segoe UI"/>
              </a:rPr>
              <a:t>Kevelyová</a:t>
            </a: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Different</a:t>
            </a:r>
            <a:r>
              <a:rPr lang="sk-SK" dirty="0"/>
              <a:t> </a:t>
            </a:r>
            <a:r>
              <a:rPr lang="sk-SK" dirty="0" err="1"/>
              <a:t>foods-different</a:t>
            </a:r>
            <a:r>
              <a:rPr lang="sk-SK" dirty="0"/>
              <a:t> </a:t>
            </a:r>
            <a:r>
              <a:rPr lang="sk-SK" dirty="0" err="1"/>
              <a:t>nutri-score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1</a:t>
            </a:r>
            <a:r>
              <a:rPr lang="sk-SK" sz="2000" dirty="0">
                <a:solidFill>
                  <a:srgbClr val="92D050"/>
                </a:solidFill>
              </a:rPr>
              <a:t>. </a:t>
            </a:r>
            <a:r>
              <a:rPr lang="sk-SK" sz="2000" dirty="0" err="1">
                <a:solidFill>
                  <a:srgbClr val="00B050"/>
                </a:solidFill>
              </a:rPr>
              <a:t>cereals</a:t>
            </a:r>
            <a:r>
              <a:rPr lang="sk-SK" sz="2000" dirty="0">
                <a:solidFill>
                  <a:srgbClr val="00B050"/>
                </a:solidFill>
              </a:rPr>
              <a:t> A</a:t>
            </a:r>
            <a:r>
              <a:rPr lang="sk-SK" sz="2000" dirty="0"/>
              <a:t>,  </a:t>
            </a:r>
            <a:r>
              <a:rPr lang="sk-SK" sz="2000" dirty="0" err="1">
                <a:solidFill>
                  <a:srgbClr val="92D050"/>
                </a:solidFill>
              </a:rPr>
              <a:t>fresh</a:t>
            </a:r>
            <a:r>
              <a:rPr lang="sk-SK" sz="2000" dirty="0">
                <a:solidFill>
                  <a:srgbClr val="92D050"/>
                </a:solidFill>
              </a:rPr>
              <a:t> </a:t>
            </a:r>
            <a:r>
              <a:rPr lang="sk-SK" sz="2000" dirty="0" err="1">
                <a:solidFill>
                  <a:srgbClr val="92D050"/>
                </a:solidFill>
              </a:rPr>
              <a:t>bread</a:t>
            </a:r>
            <a:r>
              <a:rPr lang="sk-SK" sz="2000" dirty="0">
                <a:solidFill>
                  <a:srgbClr val="92D050"/>
                </a:solidFill>
              </a:rPr>
              <a:t> B</a:t>
            </a:r>
            <a:r>
              <a:rPr lang="sk-SK" sz="2000" dirty="0"/>
              <a:t>,  </a:t>
            </a:r>
            <a:r>
              <a:rPr lang="sk-SK" sz="2000" dirty="0" err="1">
                <a:solidFill>
                  <a:srgbClr val="FFFF00"/>
                </a:solidFill>
              </a:rPr>
              <a:t>long-lasting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bread</a:t>
            </a:r>
            <a:r>
              <a:rPr lang="sk-SK" sz="2000" dirty="0">
                <a:solidFill>
                  <a:srgbClr val="FFFF00"/>
                </a:solidFill>
              </a:rPr>
              <a:t> C</a:t>
            </a:r>
          </a:p>
          <a:p>
            <a:r>
              <a:rPr lang="sk-SK" sz="2000" dirty="0"/>
              <a:t>2. </a:t>
            </a:r>
            <a:r>
              <a:rPr lang="sk-SK" sz="2000" dirty="0" err="1">
                <a:solidFill>
                  <a:srgbClr val="00B050"/>
                </a:solidFill>
              </a:rPr>
              <a:t>raw</a:t>
            </a:r>
            <a:r>
              <a:rPr lang="sk-SK" sz="2000" dirty="0">
                <a:solidFill>
                  <a:srgbClr val="00B050"/>
                </a:solidFill>
              </a:rPr>
              <a:t> </a:t>
            </a:r>
            <a:r>
              <a:rPr lang="sk-SK" sz="2000" dirty="0" err="1">
                <a:solidFill>
                  <a:srgbClr val="00B050"/>
                </a:solidFill>
              </a:rPr>
              <a:t>vegetables</a:t>
            </a:r>
            <a:r>
              <a:rPr lang="sk-SK" sz="2000" dirty="0">
                <a:solidFill>
                  <a:srgbClr val="00B050"/>
                </a:solidFill>
              </a:rPr>
              <a:t> and </a:t>
            </a:r>
            <a:r>
              <a:rPr lang="sk-SK" sz="2000" dirty="0" err="1">
                <a:solidFill>
                  <a:srgbClr val="00B050"/>
                </a:solidFill>
              </a:rPr>
              <a:t>fruit</a:t>
            </a:r>
            <a:r>
              <a:rPr lang="sk-SK" sz="2000" dirty="0">
                <a:solidFill>
                  <a:srgbClr val="00B050"/>
                </a:solidFill>
              </a:rPr>
              <a:t> A</a:t>
            </a:r>
            <a:r>
              <a:rPr lang="sk-SK" sz="2000" dirty="0"/>
              <a:t>, </a:t>
            </a:r>
            <a:r>
              <a:rPr lang="sk-SK" sz="2000" dirty="0" err="1">
                <a:solidFill>
                  <a:srgbClr val="92D050"/>
                </a:solidFill>
              </a:rPr>
              <a:t>vegetable</a:t>
            </a:r>
            <a:r>
              <a:rPr lang="sk-SK" sz="2000" dirty="0">
                <a:solidFill>
                  <a:srgbClr val="92D050"/>
                </a:solidFill>
              </a:rPr>
              <a:t> and </a:t>
            </a:r>
            <a:r>
              <a:rPr lang="sk-SK" sz="2000" dirty="0" err="1">
                <a:solidFill>
                  <a:srgbClr val="92D050"/>
                </a:solidFill>
              </a:rPr>
              <a:t>fruit</a:t>
            </a:r>
            <a:r>
              <a:rPr lang="sk-SK" sz="2000" dirty="0">
                <a:solidFill>
                  <a:srgbClr val="92D050"/>
                </a:solidFill>
              </a:rPr>
              <a:t> </a:t>
            </a:r>
            <a:r>
              <a:rPr lang="sk-SK" sz="2000" dirty="0" err="1">
                <a:solidFill>
                  <a:srgbClr val="92D050"/>
                </a:solidFill>
              </a:rPr>
              <a:t>products</a:t>
            </a:r>
            <a:r>
              <a:rPr lang="sk-SK" sz="2000" dirty="0">
                <a:solidFill>
                  <a:srgbClr val="92D050"/>
                </a:solidFill>
              </a:rPr>
              <a:t> B</a:t>
            </a:r>
            <a:r>
              <a:rPr lang="sk-SK" sz="2000" dirty="0"/>
              <a:t>, </a:t>
            </a:r>
            <a:r>
              <a:rPr lang="sk-SK" sz="2000" dirty="0" err="1">
                <a:solidFill>
                  <a:srgbClr val="FFFF00"/>
                </a:solidFill>
              </a:rPr>
              <a:t>vegetable</a:t>
            </a:r>
            <a:r>
              <a:rPr lang="sk-SK" sz="2000" dirty="0">
                <a:solidFill>
                  <a:srgbClr val="FFFF00"/>
                </a:solidFill>
              </a:rPr>
              <a:t> </a:t>
            </a:r>
            <a:r>
              <a:rPr lang="sk-SK" sz="2000" dirty="0" err="1">
                <a:solidFill>
                  <a:srgbClr val="FFFF00"/>
                </a:solidFill>
              </a:rPr>
              <a:t>oil</a:t>
            </a:r>
            <a:r>
              <a:rPr lang="sk-SK" sz="2000" dirty="0">
                <a:solidFill>
                  <a:srgbClr val="FFFF00"/>
                </a:solidFill>
              </a:rPr>
              <a:t> C</a:t>
            </a:r>
          </a:p>
          <a:p>
            <a:r>
              <a:rPr lang="sk-SK" sz="2000" dirty="0"/>
              <a:t>3. </a:t>
            </a:r>
            <a:r>
              <a:rPr lang="sk-SK" sz="2000" dirty="0" err="1">
                <a:solidFill>
                  <a:srgbClr val="00B050"/>
                </a:solidFill>
              </a:rPr>
              <a:t>milk</a:t>
            </a:r>
            <a:r>
              <a:rPr lang="sk-SK" sz="2000" dirty="0">
                <a:solidFill>
                  <a:srgbClr val="00B050"/>
                </a:solidFill>
              </a:rPr>
              <a:t> A</a:t>
            </a:r>
            <a:r>
              <a:rPr lang="sk-SK" sz="2000" dirty="0"/>
              <a:t>, </a:t>
            </a:r>
            <a:r>
              <a:rPr lang="sk-SK" sz="2000" dirty="0" err="1">
                <a:solidFill>
                  <a:srgbClr val="92D050"/>
                </a:solidFill>
              </a:rPr>
              <a:t>milk</a:t>
            </a:r>
            <a:r>
              <a:rPr lang="sk-SK" sz="2000" dirty="0">
                <a:solidFill>
                  <a:srgbClr val="92D050"/>
                </a:solidFill>
              </a:rPr>
              <a:t> </a:t>
            </a:r>
            <a:r>
              <a:rPr lang="sk-SK" sz="2000" dirty="0" err="1">
                <a:solidFill>
                  <a:srgbClr val="92D050"/>
                </a:solidFill>
              </a:rPr>
              <a:t>products</a:t>
            </a:r>
            <a:r>
              <a:rPr lang="sk-SK" sz="2000" dirty="0">
                <a:solidFill>
                  <a:srgbClr val="92D050"/>
                </a:solidFill>
              </a:rPr>
              <a:t> B</a:t>
            </a:r>
            <a:r>
              <a:rPr lang="sk-SK" sz="2000" dirty="0"/>
              <a:t>, </a:t>
            </a:r>
            <a:r>
              <a:rPr lang="sk-SK" sz="2000" dirty="0" err="1">
                <a:solidFill>
                  <a:srgbClr val="FFFF00"/>
                </a:solidFill>
              </a:rPr>
              <a:t>cheese</a:t>
            </a:r>
            <a:r>
              <a:rPr lang="sk-SK" sz="2000" dirty="0">
                <a:solidFill>
                  <a:srgbClr val="FFFF00"/>
                </a:solidFill>
              </a:rPr>
              <a:t> D</a:t>
            </a:r>
          </a:p>
          <a:p>
            <a:r>
              <a:rPr lang="sk-SK" sz="2000" dirty="0"/>
              <a:t>4. </a:t>
            </a:r>
            <a:r>
              <a:rPr lang="sk-SK" sz="2000" dirty="0" err="1">
                <a:solidFill>
                  <a:srgbClr val="00B050"/>
                </a:solidFill>
              </a:rPr>
              <a:t>fish</a:t>
            </a:r>
            <a:r>
              <a:rPr lang="sk-SK" sz="2000" dirty="0">
                <a:solidFill>
                  <a:srgbClr val="00B050"/>
                </a:solidFill>
              </a:rPr>
              <a:t>, </a:t>
            </a:r>
            <a:r>
              <a:rPr lang="sk-SK" sz="2000" dirty="0" err="1">
                <a:solidFill>
                  <a:srgbClr val="00B050"/>
                </a:solidFill>
              </a:rPr>
              <a:t>poultry</a:t>
            </a:r>
            <a:r>
              <a:rPr lang="sk-SK" sz="2000" dirty="0">
                <a:solidFill>
                  <a:srgbClr val="00B050"/>
                </a:solidFill>
              </a:rPr>
              <a:t>, </a:t>
            </a:r>
            <a:r>
              <a:rPr lang="sk-SK" sz="2000" dirty="0" err="1">
                <a:solidFill>
                  <a:srgbClr val="00B050"/>
                </a:solidFill>
              </a:rPr>
              <a:t>eggs</a:t>
            </a:r>
            <a:r>
              <a:rPr lang="sk-SK" sz="2000" dirty="0">
                <a:solidFill>
                  <a:srgbClr val="00B050"/>
                </a:solidFill>
              </a:rPr>
              <a:t> A</a:t>
            </a:r>
            <a:r>
              <a:rPr lang="sk-SK" sz="2000" dirty="0"/>
              <a:t>, </a:t>
            </a:r>
            <a:r>
              <a:rPr lang="sk-SK" sz="2000" dirty="0" err="1">
                <a:solidFill>
                  <a:srgbClr val="92D050"/>
                </a:solidFill>
              </a:rPr>
              <a:t>red</a:t>
            </a:r>
            <a:r>
              <a:rPr lang="sk-SK" sz="2000" dirty="0">
                <a:solidFill>
                  <a:srgbClr val="92D050"/>
                </a:solidFill>
              </a:rPr>
              <a:t> meat, </a:t>
            </a:r>
            <a:r>
              <a:rPr lang="sk-SK" sz="2000" dirty="0" err="1">
                <a:solidFill>
                  <a:srgbClr val="92D050"/>
                </a:solidFill>
              </a:rPr>
              <a:t>fish</a:t>
            </a:r>
            <a:r>
              <a:rPr lang="sk-SK" sz="2000" dirty="0">
                <a:solidFill>
                  <a:srgbClr val="92D050"/>
                </a:solidFill>
              </a:rPr>
              <a:t> </a:t>
            </a:r>
            <a:r>
              <a:rPr lang="sk-SK" sz="2000" dirty="0" err="1">
                <a:solidFill>
                  <a:srgbClr val="92D050"/>
                </a:solidFill>
              </a:rPr>
              <a:t>products</a:t>
            </a:r>
            <a:r>
              <a:rPr lang="sk-SK" sz="2000" dirty="0">
                <a:solidFill>
                  <a:srgbClr val="92D050"/>
                </a:solidFill>
              </a:rPr>
              <a:t> B</a:t>
            </a:r>
            <a:r>
              <a:rPr lang="sk-SK" sz="2000" dirty="0"/>
              <a:t>, </a:t>
            </a:r>
            <a:r>
              <a:rPr lang="sk-SK" sz="2000" dirty="0" err="1">
                <a:solidFill>
                  <a:srgbClr val="FFC000"/>
                </a:solidFill>
              </a:rPr>
              <a:t>fatty</a:t>
            </a:r>
            <a:r>
              <a:rPr lang="sk-SK" sz="2000" dirty="0">
                <a:solidFill>
                  <a:srgbClr val="FFC000"/>
                </a:solidFill>
              </a:rPr>
              <a:t> </a:t>
            </a:r>
            <a:r>
              <a:rPr lang="sk-SK" sz="2000" dirty="0" err="1">
                <a:solidFill>
                  <a:srgbClr val="FFC000"/>
                </a:solidFill>
              </a:rPr>
              <a:t>meats</a:t>
            </a:r>
            <a:r>
              <a:rPr lang="sk-SK" sz="2000" dirty="0">
                <a:solidFill>
                  <a:srgbClr val="FFC000"/>
                </a:solidFill>
              </a:rPr>
              <a:t> D</a:t>
            </a:r>
          </a:p>
          <a:p>
            <a:r>
              <a:rPr lang="sk-SK" sz="2000" dirty="0"/>
              <a:t>5. </a:t>
            </a:r>
            <a:r>
              <a:rPr lang="sk-SK" sz="2000" dirty="0" err="1">
                <a:solidFill>
                  <a:srgbClr val="00B050"/>
                </a:solidFill>
              </a:rPr>
              <a:t>pulses</a:t>
            </a:r>
            <a:r>
              <a:rPr lang="sk-SK" sz="2000" dirty="0">
                <a:solidFill>
                  <a:srgbClr val="00B050"/>
                </a:solidFill>
              </a:rPr>
              <a:t> ( </a:t>
            </a:r>
            <a:r>
              <a:rPr lang="sk-SK" sz="2000" dirty="0" err="1">
                <a:solidFill>
                  <a:srgbClr val="00B050"/>
                </a:solidFill>
              </a:rPr>
              <a:t>beans</a:t>
            </a:r>
            <a:r>
              <a:rPr lang="sk-SK" sz="2000" dirty="0">
                <a:solidFill>
                  <a:srgbClr val="00B050"/>
                </a:solidFill>
              </a:rPr>
              <a:t>, </a:t>
            </a:r>
            <a:r>
              <a:rPr lang="sk-SK" sz="2000" dirty="0" err="1">
                <a:solidFill>
                  <a:srgbClr val="00B050"/>
                </a:solidFill>
              </a:rPr>
              <a:t>peas</a:t>
            </a:r>
            <a:r>
              <a:rPr lang="sk-SK" sz="2000" dirty="0">
                <a:solidFill>
                  <a:srgbClr val="00B050"/>
                </a:solidFill>
              </a:rPr>
              <a:t>, </a:t>
            </a:r>
            <a:r>
              <a:rPr lang="sk-SK" sz="2000" dirty="0" err="1">
                <a:solidFill>
                  <a:srgbClr val="00B050"/>
                </a:solidFill>
              </a:rPr>
              <a:t>lentils</a:t>
            </a:r>
            <a:r>
              <a:rPr lang="sk-SK" sz="2000" dirty="0">
                <a:solidFill>
                  <a:srgbClr val="00B050"/>
                </a:solidFill>
              </a:rPr>
              <a:t>) A</a:t>
            </a:r>
            <a:r>
              <a:rPr lang="sk-SK" sz="2000" dirty="0"/>
              <a:t>, </a:t>
            </a:r>
            <a:r>
              <a:rPr lang="sk-SK" sz="2000" dirty="0" err="1">
                <a:solidFill>
                  <a:srgbClr val="92D050"/>
                </a:solidFill>
              </a:rPr>
              <a:t>nuts</a:t>
            </a:r>
            <a:r>
              <a:rPr lang="sk-SK" sz="2000" dirty="0">
                <a:solidFill>
                  <a:srgbClr val="92D050"/>
                </a:solidFill>
              </a:rPr>
              <a:t> and </a:t>
            </a:r>
            <a:r>
              <a:rPr lang="sk-SK" sz="2000" dirty="0" err="1">
                <a:solidFill>
                  <a:srgbClr val="92D050"/>
                </a:solidFill>
              </a:rPr>
              <a:t>seeds</a:t>
            </a:r>
            <a:r>
              <a:rPr lang="sk-SK" sz="2000" dirty="0">
                <a:solidFill>
                  <a:srgbClr val="92D050"/>
                </a:solidFill>
              </a:rPr>
              <a:t> B</a:t>
            </a:r>
          </a:p>
          <a:p>
            <a:r>
              <a:rPr lang="sk-SK" sz="2000" dirty="0"/>
              <a:t>6. </a:t>
            </a:r>
            <a:r>
              <a:rPr lang="sk-SK" sz="2000" dirty="0" err="1">
                <a:solidFill>
                  <a:srgbClr val="FFC000"/>
                </a:solidFill>
              </a:rPr>
              <a:t>sweets</a:t>
            </a:r>
            <a:r>
              <a:rPr lang="sk-SK" sz="2000" dirty="0">
                <a:solidFill>
                  <a:srgbClr val="FFC000"/>
                </a:solidFill>
              </a:rPr>
              <a:t> D</a:t>
            </a:r>
            <a:r>
              <a:rPr lang="sk-SK" sz="2000" dirty="0"/>
              <a:t>, </a:t>
            </a:r>
            <a:r>
              <a:rPr lang="sk-SK" sz="2000" dirty="0" err="1">
                <a:solidFill>
                  <a:schemeClr val="accent5">
                    <a:lumMod val="75000"/>
                  </a:schemeClr>
                </a:solidFill>
              </a:rPr>
              <a:t>animal</a:t>
            </a:r>
            <a:r>
              <a:rPr lang="sk-SK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accent5">
                    <a:lumMod val="75000"/>
                  </a:schemeClr>
                </a:solidFill>
              </a:rPr>
              <a:t>fat</a:t>
            </a:r>
            <a:r>
              <a:rPr lang="sk-SK" sz="2000" dirty="0">
                <a:solidFill>
                  <a:schemeClr val="accent5">
                    <a:lumMod val="75000"/>
                  </a:schemeClr>
                </a:solidFill>
              </a:rPr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344472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ázok, na ktorom je vnútri, miska&#10;&#10;Automaticky generovaný popis">
            <a:extLst>
              <a:ext uri="{FF2B5EF4-FFF2-40B4-BE49-F238E27FC236}">
                <a16:creationId xmlns:a16="http://schemas.microsoft.com/office/drawing/2014/main" id="{8A482415-CBF3-4554-BBDD-A2A5CFF3C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0469" r="-1" b="525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0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A5D51B4-345C-44D2-88ED-50739266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740211"/>
            <a:ext cx="7530685" cy="3163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Carbohydrates, proteins and fat</a:t>
            </a:r>
          </a:p>
        </p:txBody>
      </p:sp>
      <p:grpSp>
        <p:nvGrpSpPr>
          <p:cNvPr id="77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004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94DE5-F1FE-455B-AF51-12605746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Carbohydrates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C489F2-C337-41E8-92F5-BA4036A8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6" y="1571102"/>
            <a:ext cx="10106320" cy="253898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buSzPct val="100000"/>
              <a:buFont typeface="Avenir Next LT Pro" panose="020B0504020202020204" pitchFamily="34" charset="-18"/>
              <a:buChar char="+"/>
            </a:pPr>
            <a:r>
              <a:rPr lang="sk-S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sugars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starches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fibers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fruits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grains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vegetables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milk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ct val="100000"/>
              <a:buFont typeface="Avenir Next LT Pro" panose="020B0504020202020204" pitchFamily="34" charset="-18"/>
              <a:buChar char="+"/>
            </a:pP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they′re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macronutrients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ways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obtains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calories</a:t>
            </a:r>
            <a:endParaRPr lang="sk-S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ct val="100000"/>
              <a:buFont typeface="Avenir Next LT Pro" panose="020B0504020202020204" pitchFamily="34" charset="-18"/>
              <a:buChar char="+"/>
            </a:pP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they′re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body's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  <a:endParaRPr lang="sk-S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ct val="100000"/>
              <a:buFont typeface="Avenir Next LT Pro" panose="020B0504020202020204" pitchFamily="34" charset="-18"/>
              <a:buChar char="+"/>
            </a:pP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level,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contain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carbon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hydrogen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oxygen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that′s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carbohydrates</a:t>
            </a:r>
            <a:endParaRPr lang="sk-S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ct val="100000"/>
              <a:buFont typeface="Avenir Next LT Pro" panose="020B0504020202020204" pitchFamily="34" charset="-18"/>
              <a:buChar char="+"/>
            </a:pP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fuel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nervous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muscles</a:t>
            </a:r>
            <a:endParaRPr lang="sk-S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ct val="100000"/>
              <a:buFont typeface="Avenir Next LT Pro" panose="020B0504020202020204" pitchFamily="34" charset="-18"/>
              <a:buChar char="+"/>
            </a:pP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prevent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enable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fat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metabolism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are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brain</a:t>
            </a:r>
            <a:r>
              <a:rPr lang="sk-S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  <a:endParaRPr lang="sk-S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93437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What are the different types of protein, and what's the difference?">
            <a:extLst>
              <a:ext uri="{FF2B5EF4-FFF2-40B4-BE49-F238E27FC236}">
                <a16:creationId xmlns:a16="http://schemas.microsoft.com/office/drawing/2014/main" id="{AEC83303-B3C1-47F1-82B5-D211FF693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" r="-1" b="10308"/>
          <a:stretch/>
        </p:blipFill>
        <p:spPr bwMode="auto">
          <a:xfrm>
            <a:off x="20" y="10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72E060B-9FAD-444F-9714-51118005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Proteins</a:t>
            </a:r>
          </a:p>
        </p:txBody>
      </p:sp>
      <p:grpSp>
        <p:nvGrpSpPr>
          <p:cNvPr id="86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C72035-216F-40D8-A2E3-84E0FC16D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anchor="ctr">
            <a:normAutofit/>
          </a:bodyPr>
          <a:lstStyle/>
          <a:p>
            <a:pPr lvl="0">
              <a:lnSpc>
                <a:spcPct val="100000"/>
              </a:lnSpc>
              <a:buSzPct val="100000"/>
              <a:buFont typeface="Avenir Next LT Pro" panose="020B0504020202020204" pitchFamily="34" charset="-18"/>
              <a:buChar char="+"/>
            </a:pP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macronutrient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building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muscle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mass</a:t>
            </a:r>
            <a:endParaRPr lang="sk-SK" sz="17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SzPct val="100000"/>
              <a:buFont typeface="Avenir Next LT Pro" panose="020B0504020202020204" pitchFamily="34" charset="-18"/>
              <a:buChar char="+"/>
            </a:pP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It′s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commonly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animal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though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nuts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k-SK" sz="1700" dirty="0" err="1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pulses</a:t>
            </a:r>
            <a:endParaRPr lang="sk-SK" sz="17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SzPct val="100000"/>
              <a:buFont typeface="Avenir Next LT Pro" panose="020B0504020202020204" pitchFamily="34" charset="-18"/>
              <a:buChar char="+"/>
            </a:pP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composed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amino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acids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compounds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carbon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hydrogen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nitrogen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oxygen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sulfur</a:t>
            </a:r>
            <a:endParaRPr lang="sk-SK" sz="17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SzPct val="100000"/>
              <a:buFont typeface="Avenir Next LT Pro" panose="020B0504020202020204" pitchFamily="34" charset="-18"/>
              <a:buChar char="+"/>
            </a:pP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broken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down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helps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fuel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muscle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helps</a:t>
            </a:r>
            <a:r>
              <a:rPr lang="sk-SK" sz="17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metabolism</a:t>
            </a:r>
            <a:endParaRPr lang="sk-SK" sz="17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Aft>
                <a:spcPts val="840"/>
              </a:spcAft>
              <a:buSzPct val="100000"/>
              <a:buFont typeface="Avenir Next LT Pro" panose="020B0504020202020204" pitchFamily="34" charset="-18"/>
              <a:buChar char="+"/>
            </a:pP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all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food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made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meat,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poultry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seafood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beans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peas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eggs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processed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soya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products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nuts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seeds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are</a:t>
            </a:r>
            <a:r>
              <a:rPr lang="sk-SK" sz="17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sources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sk-SK" sz="17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17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protein</a:t>
            </a:r>
            <a:endParaRPr lang="sk-SK" sz="17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Aft>
                <a:spcPts val="840"/>
              </a:spcAft>
              <a:buSzPct val="100000"/>
              <a:buNone/>
            </a:pPr>
            <a:endParaRPr lang="sk-SK" sz="17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sk-SK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7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E01C8D6-606A-4840-82C0-1327F253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sk-SK" dirty="0" err="1"/>
              <a:t>Fats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D3966F-E852-43FE-9AD3-B73F25C3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83" y="2217824"/>
            <a:ext cx="4731180" cy="4623235"/>
          </a:xfrm>
        </p:spPr>
        <p:txBody>
          <a:bodyPr>
            <a:normAutofit fontScale="40000" lnSpcReduction="20000"/>
          </a:bodyPr>
          <a:lstStyle/>
          <a:p>
            <a:pPr lvl="0" fontAlgn="base">
              <a:lnSpc>
                <a:spcPct val="100000"/>
              </a:lnSpc>
              <a:spcAft>
                <a:spcPts val="1200"/>
              </a:spcAft>
              <a:buSzPct val="100000"/>
              <a:buFont typeface="Avenir Next LT Pro" panose="020B0504020202020204" pitchFamily="34" charset="-18"/>
              <a:buChar char="+"/>
            </a:pP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fats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macronutrients</a:t>
            </a:r>
            <a:endParaRPr lang="sk-SK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Aft>
                <a:spcPts val="1200"/>
              </a:spcAft>
              <a:buSzPct val="100000"/>
              <a:buFont typeface="Avenir Next LT Pro" panose="020B0504020202020204" pitchFamily="34" charset="-18"/>
              <a:buChar char="+"/>
            </a:pP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milk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butter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lard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bacon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 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cooking</a:t>
            </a:r>
            <a:r>
              <a:rPr lang="sk-SK" sz="4000" u="sng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oils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Aft>
                <a:spcPts val="1200"/>
              </a:spcAft>
              <a:buSzPct val="100000"/>
              <a:buFont typeface="Avenir Next LT Pro" panose="020B0504020202020204" pitchFamily="34" charset="-18"/>
              <a:buChar char="+"/>
            </a:pP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are a major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of 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sk-SK" sz="4000" u="sng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k-SK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Aft>
                <a:spcPts val="1200"/>
              </a:spcAft>
              <a:buSzPct val="100000"/>
              <a:buFont typeface="Avenir Next LT Pro" panose="020B0504020202020204" pitchFamily="34" charset="-18"/>
              <a:buChar char="+"/>
            </a:pPr>
            <a:r>
              <a:rPr lang="sk-SK" sz="4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fat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except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lang="sk-SK" sz="4000" u="sng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fatty</a:t>
            </a:r>
            <a:r>
              <a:rPr lang="sk-SK" sz="4000" u="sng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a typeface="Calibri" panose="020F0502020204030204" pitchFamily="34" charset="0"/>
                <a:cs typeface="Calibri" panose="020F0502020204030204" pitchFamily="34" charset="0"/>
              </a:rPr>
              <a:t>acids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included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diet</a:t>
            </a:r>
            <a:endParaRPr lang="sk-SK" sz="4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Aft>
                <a:spcPts val="1200"/>
              </a:spcAft>
              <a:buSzPct val="100000"/>
              <a:buFont typeface="Avenir Next LT Pro" panose="020B0504020202020204" pitchFamily="34" charset="-18"/>
              <a:buChar char="+"/>
            </a:pPr>
            <a:r>
              <a:rPr lang="sk-SK" sz="3800" dirty="0" err="1"/>
              <a:t>all</a:t>
            </a:r>
            <a:r>
              <a:rPr lang="sk-SK" sz="3800" dirty="0"/>
              <a:t> </a:t>
            </a:r>
            <a:r>
              <a:rPr lang="sk-SK" sz="3800" dirty="0" err="1"/>
              <a:t>fats</a:t>
            </a:r>
            <a:r>
              <a:rPr lang="sk-SK" sz="3800" dirty="0"/>
              <a:t> </a:t>
            </a:r>
            <a:r>
              <a:rPr lang="sk-SK" sz="3800" dirty="0" err="1"/>
              <a:t>contain</a:t>
            </a:r>
            <a:r>
              <a:rPr lang="sk-SK" sz="3800" dirty="0"/>
              <a:t> 9 </a:t>
            </a:r>
            <a:r>
              <a:rPr lang="sk-SK" sz="3800" dirty="0" err="1"/>
              <a:t>calories</a:t>
            </a:r>
            <a:r>
              <a:rPr lang="sk-SK" sz="3800" dirty="0"/>
              <a:t> per gram </a:t>
            </a:r>
            <a:r>
              <a:rPr lang="sk-SK" sz="3800" dirty="0" err="1"/>
              <a:t>of</a:t>
            </a:r>
            <a:r>
              <a:rPr lang="sk-SK" sz="3800" dirty="0"/>
              <a:t> </a:t>
            </a:r>
            <a:r>
              <a:rPr lang="sk-SK" sz="3800" dirty="0" err="1"/>
              <a:t>fat</a:t>
            </a:r>
            <a:r>
              <a:rPr lang="sk-SK" sz="3800" dirty="0"/>
              <a:t>. </a:t>
            </a:r>
            <a:r>
              <a:rPr lang="sk-SK" sz="3800" dirty="0" err="1"/>
              <a:t>This</a:t>
            </a:r>
            <a:r>
              <a:rPr lang="sk-SK" sz="3800" dirty="0"/>
              <a:t> </a:t>
            </a:r>
            <a:r>
              <a:rPr lang="sk-SK" sz="3800" dirty="0" err="1"/>
              <a:t>is</a:t>
            </a:r>
            <a:r>
              <a:rPr lang="sk-SK" sz="3800" dirty="0"/>
              <a:t> more </a:t>
            </a:r>
            <a:r>
              <a:rPr lang="sk-SK" sz="3800" dirty="0" err="1"/>
              <a:t>than</a:t>
            </a:r>
            <a:r>
              <a:rPr lang="sk-SK" sz="3800" dirty="0"/>
              <a:t> </a:t>
            </a:r>
            <a:r>
              <a:rPr lang="sk-SK" sz="3800" dirty="0" err="1"/>
              <a:t>twice</a:t>
            </a:r>
            <a:r>
              <a:rPr lang="sk-SK" sz="3800" dirty="0"/>
              <a:t> </a:t>
            </a:r>
            <a:r>
              <a:rPr lang="sk-SK" sz="3800" dirty="0" err="1"/>
              <a:t>the</a:t>
            </a:r>
            <a:r>
              <a:rPr lang="sk-SK" sz="3800" dirty="0"/>
              <a:t> </a:t>
            </a:r>
            <a:r>
              <a:rPr lang="sk-SK" sz="3800" dirty="0" err="1"/>
              <a:t>amount</a:t>
            </a:r>
            <a:r>
              <a:rPr lang="sk-SK" sz="3800" dirty="0"/>
              <a:t> </a:t>
            </a:r>
            <a:r>
              <a:rPr lang="sk-SK" sz="3800" dirty="0" err="1"/>
              <a:t>found</a:t>
            </a:r>
            <a:r>
              <a:rPr lang="sk-SK" sz="3800" dirty="0"/>
              <a:t> in </a:t>
            </a:r>
            <a:r>
              <a:rPr lang="sk-SK" sz="3800" dirty="0" err="1">
                <a:hlinkClick r:id="rId2"/>
              </a:rPr>
              <a:t>carbohydrates</a:t>
            </a:r>
            <a:r>
              <a:rPr lang="sk-SK" sz="3800" dirty="0"/>
              <a:t> and </a:t>
            </a:r>
            <a:r>
              <a:rPr lang="sk-SK" sz="3800" dirty="0" err="1">
                <a:hlinkClick r:id="rId3"/>
              </a:rPr>
              <a:t>protein</a:t>
            </a:r>
            <a:endParaRPr lang="sk-SK" sz="3800" dirty="0"/>
          </a:p>
          <a:p>
            <a:pPr lvl="0" fontAlgn="base">
              <a:lnSpc>
                <a:spcPct val="100000"/>
              </a:lnSpc>
              <a:spcAft>
                <a:spcPts val="1200"/>
              </a:spcAft>
              <a:buSzPct val="100000"/>
              <a:buFont typeface="Avenir Next LT Pro" panose="020B0504020202020204" pitchFamily="34" charset="-18"/>
              <a:buChar char="+"/>
            </a:pPr>
            <a:r>
              <a:rPr lang="sk-SK" sz="4000" dirty="0" err="1"/>
              <a:t>you</a:t>
            </a:r>
            <a:r>
              <a:rPr lang="sk-SK" sz="4000" dirty="0"/>
              <a:t> </a:t>
            </a:r>
            <a:r>
              <a:rPr lang="sk-SK" sz="4000" dirty="0" err="1"/>
              <a:t>should</a:t>
            </a:r>
            <a:r>
              <a:rPr lang="sk-SK" sz="4000" dirty="0"/>
              <a:t> get no more </a:t>
            </a:r>
            <a:r>
              <a:rPr lang="sk-SK" sz="4000" dirty="0" err="1"/>
              <a:t>than</a:t>
            </a:r>
            <a:r>
              <a:rPr lang="sk-SK" sz="4000" dirty="0"/>
              <a:t> 25% to 30% </a:t>
            </a:r>
            <a:r>
              <a:rPr lang="sk-SK" sz="4000" dirty="0" err="1"/>
              <a:t>of</a:t>
            </a:r>
            <a:r>
              <a:rPr lang="sk-SK" sz="4000" dirty="0"/>
              <a:t> </a:t>
            </a:r>
            <a:r>
              <a:rPr lang="sk-SK" sz="4000" dirty="0" err="1"/>
              <a:t>your</a:t>
            </a:r>
            <a:r>
              <a:rPr lang="sk-SK" sz="4000" dirty="0"/>
              <a:t> </a:t>
            </a:r>
            <a:r>
              <a:rPr lang="sk-SK" sz="4000" dirty="0" err="1"/>
              <a:t>daily</a:t>
            </a:r>
            <a:r>
              <a:rPr lang="sk-SK" sz="4000" dirty="0"/>
              <a:t> </a:t>
            </a:r>
            <a:r>
              <a:rPr lang="sk-SK" sz="4000" dirty="0" err="1"/>
              <a:t>calories</a:t>
            </a:r>
            <a:r>
              <a:rPr lang="sk-SK" sz="4000" dirty="0"/>
              <a:t> </a:t>
            </a:r>
            <a:r>
              <a:rPr lang="sk-SK" sz="4000" dirty="0" err="1"/>
              <a:t>from</a:t>
            </a:r>
            <a:r>
              <a:rPr lang="sk-SK" sz="4000" dirty="0"/>
              <a:t> </a:t>
            </a:r>
            <a:r>
              <a:rPr lang="sk-SK" sz="4000" dirty="0" err="1"/>
              <a:t>fats</a:t>
            </a:r>
            <a:r>
              <a:rPr lang="sk-SK" sz="4000" dirty="0"/>
              <a:t>.</a:t>
            </a:r>
          </a:p>
          <a:p>
            <a:pPr fontAlgn="base">
              <a:lnSpc>
                <a:spcPct val="100000"/>
              </a:lnSpc>
              <a:spcAft>
                <a:spcPts val="1200"/>
              </a:spcAft>
              <a:buSzPct val="100000"/>
              <a:buFont typeface="Avenir Next LT Pro" panose="020B0504020202020204" pitchFamily="34" charset="-18"/>
              <a:buChar char="+"/>
            </a:pPr>
            <a:endParaRPr lang="sk-SK" sz="3800" dirty="0"/>
          </a:p>
          <a:p>
            <a:pPr fontAlgn="base">
              <a:lnSpc>
                <a:spcPct val="100000"/>
              </a:lnSpc>
              <a:spcAft>
                <a:spcPts val="1200"/>
              </a:spcAft>
              <a:buSzPct val="100000"/>
              <a:buFont typeface="Avenir Next LT Pro" panose="020B0504020202020204" pitchFamily="34" charset="-18"/>
              <a:buChar char="+"/>
            </a:pPr>
            <a:endParaRPr lang="sk-SK" sz="3800" dirty="0"/>
          </a:p>
          <a:p>
            <a:pPr lvl="0" fontAlgn="base">
              <a:lnSpc>
                <a:spcPct val="100000"/>
              </a:lnSpc>
              <a:spcAft>
                <a:spcPts val="1200"/>
              </a:spcAft>
              <a:buSzPct val="100000"/>
              <a:buFont typeface="Avenir Next LT Pro" panose="020B0504020202020204" pitchFamily="34" charset="-18"/>
              <a:buChar char="+"/>
            </a:pPr>
            <a:endParaRPr lang="sk-SK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Aft>
                <a:spcPts val="1200"/>
              </a:spcAft>
              <a:buSzPct val="100000"/>
              <a:buFont typeface="Avenir Next LT Pro" panose="020B0504020202020204" pitchFamily="34" charset="-18"/>
              <a:buChar char="+"/>
            </a:pPr>
            <a:endParaRPr lang="sk-SK" sz="36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lnSpc>
                <a:spcPct val="100000"/>
              </a:lnSpc>
              <a:spcAft>
                <a:spcPts val="1200"/>
              </a:spcAft>
              <a:buSzPct val="100000"/>
              <a:buFont typeface="Avenir Next LT Pro" panose="020B0504020202020204" pitchFamily="34" charset="-18"/>
              <a:buChar char="+"/>
            </a:pPr>
            <a:endParaRPr lang="sk-SK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sk-SK" sz="1200" dirty="0"/>
          </a:p>
        </p:txBody>
      </p:sp>
      <p:pic>
        <p:nvPicPr>
          <p:cNvPr id="7170" name="Picture 2" descr="Why healthy fats are so good for your hormones - Happy Hormones For Life">
            <a:extLst>
              <a:ext uri="{FF2B5EF4-FFF2-40B4-BE49-F238E27FC236}">
                <a16:creationId xmlns:a16="http://schemas.microsoft.com/office/drawing/2014/main" id="{D986EAEB-0F2E-4D2C-91B7-E0734430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903" y="1007225"/>
            <a:ext cx="6387190" cy="483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017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Saturated</a:t>
            </a:r>
            <a:r>
              <a:rPr lang="sk-SK" dirty="0"/>
              <a:t> or </a:t>
            </a:r>
            <a:r>
              <a:rPr lang="sk-SK" dirty="0" err="1"/>
              <a:t>unsaturated</a:t>
            </a:r>
            <a:r>
              <a:rPr lang="sk-SK" dirty="0"/>
              <a:t> </a:t>
            </a:r>
            <a:r>
              <a:rPr lang="sk-SK" dirty="0" err="1"/>
              <a:t>fats</a:t>
            </a:r>
            <a:r>
              <a:rPr lang="sk-SK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sk-SK" dirty="0"/>
              <a:t> </a:t>
            </a:r>
          </a:p>
          <a:p>
            <a:pPr fontAlgn="base"/>
            <a:r>
              <a:rPr lang="sk-SK" sz="2000" dirty="0" err="1"/>
              <a:t>Saturated</a:t>
            </a:r>
            <a:r>
              <a:rPr lang="sk-SK" sz="2000" dirty="0"/>
              <a:t> </a:t>
            </a:r>
            <a:r>
              <a:rPr lang="sk-SK" sz="2000" dirty="0" err="1"/>
              <a:t>fats</a:t>
            </a:r>
            <a:r>
              <a:rPr lang="sk-SK" sz="2000" dirty="0"/>
              <a:t> are most </a:t>
            </a:r>
            <a:r>
              <a:rPr lang="sk-SK" sz="2000" dirty="0" err="1"/>
              <a:t>often</a:t>
            </a:r>
            <a:r>
              <a:rPr lang="sk-SK" sz="2000" dirty="0"/>
              <a:t> </a:t>
            </a:r>
            <a:r>
              <a:rPr lang="sk-SK" sz="2000" dirty="0" err="1"/>
              <a:t>solid</a:t>
            </a:r>
            <a:r>
              <a:rPr lang="sk-SK" sz="2000" dirty="0"/>
              <a:t> </a:t>
            </a:r>
            <a:r>
              <a:rPr lang="sk-SK" sz="2000" dirty="0" err="1"/>
              <a:t>at</a:t>
            </a:r>
            <a:r>
              <a:rPr lang="sk-SK" sz="2000" dirty="0"/>
              <a:t> </a:t>
            </a:r>
            <a:r>
              <a:rPr lang="sk-SK" sz="2000" dirty="0" err="1"/>
              <a:t>room</a:t>
            </a:r>
            <a:r>
              <a:rPr lang="sk-SK" sz="2000" dirty="0"/>
              <a:t> </a:t>
            </a:r>
            <a:r>
              <a:rPr lang="sk-SK" sz="2000" dirty="0" err="1"/>
              <a:t>temperature</a:t>
            </a:r>
            <a:r>
              <a:rPr lang="sk-SK" sz="2000" dirty="0"/>
              <a:t>. </a:t>
            </a:r>
            <a:r>
              <a:rPr lang="sk-SK" sz="2000" dirty="0" err="1"/>
              <a:t>Foods</a:t>
            </a:r>
            <a:r>
              <a:rPr lang="sk-SK" sz="2000" dirty="0"/>
              <a:t> </a:t>
            </a:r>
            <a:r>
              <a:rPr lang="sk-SK" sz="2000" dirty="0" err="1"/>
              <a:t>like</a:t>
            </a:r>
            <a:r>
              <a:rPr lang="sk-SK" sz="2000" dirty="0"/>
              <a:t> </a:t>
            </a:r>
            <a:r>
              <a:rPr lang="sk-SK" sz="2000" dirty="0" err="1"/>
              <a:t>butter</a:t>
            </a:r>
            <a:r>
              <a:rPr lang="sk-SK" sz="2000" dirty="0"/>
              <a:t>, </a:t>
            </a:r>
            <a:r>
              <a:rPr lang="sk-SK" sz="2000" dirty="0" err="1"/>
              <a:t>palm</a:t>
            </a:r>
            <a:r>
              <a:rPr lang="sk-SK" sz="2000" dirty="0"/>
              <a:t> and </a:t>
            </a:r>
            <a:r>
              <a:rPr lang="sk-SK" sz="2000" dirty="0" err="1"/>
              <a:t>coconut</a:t>
            </a:r>
            <a:r>
              <a:rPr lang="sk-SK" sz="2000" dirty="0"/>
              <a:t> </a:t>
            </a:r>
            <a:r>
              <a:rPr lang="sk-SK" sz="2000" dirty="0" err="1"/>
              <a:t>oils</a:t>
            </a:r>
            <a:r>
              <a:rPr lang="sk-SK" sz="2000" dirty="0"/>
              <a:t>, </a:t>
            </a:r>
            <a:r>
              <a:rPr lang="sk-SK" sz="2000" dirty="0" err="1"/>
              <a:t>milk</a:t>
            </a:r>
            <a:r>
              <a:rPr lang="sk-SK" sz="2000" dirty="0"/>
              <a:t>, </a:t>
            </a:r>
            <a:r>
              <a:rPr lang="sk-SK" sz="2000" dirty="0" err="1"/>
              <a:t>cheese</a:t>
            </a:r>
            <a:r>
              <a:rPr lang="sk-SK" sz="2000" dirty="0"/>
              <a:t>, and </a:t>
            </a:r>
            <a:r>
              <a:rPr lang="sk-SK" sz="2000" dirty="0" err="1"/>
              <a:t>red</a:t>
            </a:r>
            <a:r>
              <a:rPr lang="sk-SK" sz="2000" dirty="0"/>
              <a:t> meat </a:t>
            </a:r>
            <a:r>
              <a:rPr lang="sk-SK" sz="2000" dirty="0" err="1"/>
              <a:t>have</a:t>
            </a:r>
            <a:r>
              <a:rPr lang="sk-SK" sz="2000" dirty="0"/>
              <a:t> </a:t>
            </a:r>
            <a:r>
              <a:rPr lang="sk-SK" sz="2000" dirty="0" err="1"/>
              <a:t>high</a:t>
            </a:r>
            <a:r>
              <a:rPr lang="sk-SK" sz="2000" dirty="0"/>
              <a:t> </a:t>
            </a:r>
            <a:r>
              <a:rPr lang="sk-SK" sz="2000" dirty="0" err="1"/>
              <a:t>amounts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saturated</a:t>
            </a:r>
            <a:r>
              <a:rPr lang="sk-SK" sz="2000" dirty="0"/>
              <a:t> </a:t>
            </a:r>
            <a:r>
              <a:rPr lang="sk-SK" sz="2000" dirty="0" err="1"/>
              <a:t>fat</a:t>
            </a:r>
            <a:r>
              <a:rPr lang="sk-SK" sz="2000" dirty="0"/>
              <a:t>.</a:t>
            </a:r>
          </a:p>
          <a:p>
            <a:pPr fontAlgn="base"/>
            <a:r>
              <a:rPr lang="sk-SK" sz="2000" dirty="0" err="1"/>
              <a:t>Too</a:t>
            </a:r>
            <a:r>
              <a:rPr lang="sk-SK" sz="2000" dirty="0"/>
              <a:t> </a:t>
            </a:r>
            <a:r>
              <a:rPr lang="sk-SK" sz="2000" dirty="0" err="1"/>
              <a:t>much</a:t>
            </a:r>
            <a:r>
              <a:rPr lang="sk-SK" sz="2000" dirty="0"/>
              <a:t> </a:t>
            </a:r>
            <a:r>
              <a:rPr lang="sk-SK" sz="2000" dirty="0" err="1"/>
              <a:t>saturated</a:t>
            </a:r>
            <a:r>
              <a:rPr lang="sk-SK" sz="2000" dirty="0"/>
              <a:t> </a:t>
            </a:r>
            <a:r>
              <a:rPr lang="sk-SK" sz="2000" dirty="0" err="1"/>
              <a:t>fat</a:t>
            </a:r>
            <a:r>
              <a:rPr lang="sk-SK" sz="2000" dirty="0"/>
              <a:t> in </a:t>
            </a:r>
            <a:r>
              <a:rPr lang="sk-SK" sz="2000" dirty="0" err="1"/>
              <a:t>your</a:t>
            </a:r>
            <a:r>
              <a:rPr lang="sk-SK" sz="2000" dirty="0"/>
              <a:t> </a:t>
            </a:r>
            <a:r>
              <a:rPr lang="sk-SK" sz="2000" dirty="0" err="1"/>
              <a:t>diet</a:t>
            </a:r>
            <a:r>
              <a:rPr lang="sk-SK" sz="2000" dirty="0"/>
              <a:t> </a:t>
            </a:r>
            <a:r>
              <a:rPr lang="sk-SK" sz="2000" dirty="0" err="1"/>
              <a:t>can</a:t>
            </a:r>
            <a:r>
              <a:rPr lang="sk-SK" sz="2000" dirty="0"/>
              <a:t> </a:t>
            </a:r>
            <a:r>
              <a:rPr lang="sk-SK" sz="2000" dirty="0" err="1"/>
              <a:t>lead</a:t>
            </a:r>
            <a:r>
              <a:rPr lang="sk-SK" sz="2000" dirty="0"/>
              <a:t> to </a:t>
            </a:r>
            <a:r>
              <a:rPr lang="sk-SK" sz="2000" dirty="0" err="1"/>
              <a:t>heart</a:t>
            </a:r>
            <a:r>
              <a:rPr lang="sk-SK" sz="2000" dirty="0"/>
              <a:t> </a:t>
            </a:r>
            <a:r>
              <a:rPr lang="sk-SK" sz="2000" dirty="0" err="1"/>
              <a:t>disease</a:t>
            </a:r>
            <a:r>
              <a:rPr lang="sk-SK" sz="2000" dirty="0"/>
              <a:t> and </a:t>
            </a:r>
            <a:r>
              <a:rPr lang="sk-SK" sz="2000" dirty="0" err="1"/>
              <a:t>other</a:t>
            </a:r>
            <a:r>
              <a:rPr lang="sk-SK" sz="2000" dirty="0"/>
              <a:t> </a:t>
            </a:r>
            <a:r>
              <a:rPr lang="sk-SK" sz="2000" dirty="0" err="1"/>
              <a:t>health</a:t>
            </a:r>
            <a:r>
              <a:rPr lang="sk-SK" sz="2000" dirty="0"/>
              <a:t> </a:t>
            </a:r>
            <a:r>
              <a:rPr lang="sk-SK" sz="2000" dirty="0" err="1"/>
              <a:t>problems</a:t>
            </a:r>
            <a:r>
              <a:rPr lang="sk-SK" dirty="0"/>
              <a:t>.</a:t>
            </a:r>
          </a:p>
          <a:p>
            <a:pPr fontAlgn="base"/>
            <a:r>
              <a:rPr lang="sk-SK" sz="2000" dirty="0" err="1"/>
              <a:t>Unsaturated</a:t>
            </a:r>
            <a:r>
              <a:rPr lang="sk-SK" sz="2000" dirty="0"/>
              <a:t> </a:t>
            </a:r>
            <a:r>
              <a:rPr lang="sk-SK" sz="2000" dirty="0" err="1"/>
              <a:t>fats</a:t>
            </a:r>
            <a:r>
              <a:rPr lang="sk-SK" sz="2000" dirty="0"/>
              <a:t> are </a:t>
            </a:r>
            <a:r>
              <a:rPr lang="sk-SK" sz="2000" dirty="0" err="1"/>
              <a:t>mostly</a:t>
            </a:r>
            <a:r>
              <a:rPr lang="sk-SK" sz="2000" dirty="0"/>
              <a:t> </a:t>
            </a:r>
            <a:r>
              <a:rPr lang="sk-SK" sz="2000" dirty="0" err="1"/>
              <a:t>liquid</a:t>
            </a:r>
            <a:r>
              <a:rPr lang="sk-SK" sz="2000" dirty="0"/>
              <a:t> and </a:t>
            </a:r>
            <a:r>
              <a:rPr lang="sk-SK" sz="2000" dirty="0" err="1"/>
              <a:t>found</a:t>
            </a:r>
            <a:r>
              <a:rPr lang="sk-SK" sz="2000" dirty="0"/>
              <a:t> in </a:t>
            </a:r>
            <a:r>
              <a:rPr lang="sk-SK" sz="2000" dirty="0" err="1"/>
              <a:t>foods</a:t>
            </a:r>
            <a:r>
              <a:rPr lang="sk-SK" sz="2000" dirty="0"/>
              <a:t> </a:t>
            </a:r>
            <a:r>
              <a:rPr lang="sk-SK" sz="2000" dirty="0" err="1"/>
              <a:t>from</a:t>
            </a:r>
            <a:r>
              <a:rPr lang="sk-SK" sz="2000" dirty="0"/>
              <a:t> </a:t>
            </a:r>
            <a:r>
              <a:rPr lang="sk-SK" sz="2000" dirty="0" err="1"/>
              <a:t>plants</a:t>
            </a:r>
            <a:r>
              <a:rPr lang="sk-SK" sz="2000" dirty="0"/>
              <a:t>, </a:t>
            </a:r>
            <a:r>
              <a:rPr lang="sk-SK" sz="2000" dirty="0" err="1"/>
              <a:t>such</a:t>
            </a:r>
            <a:r>
              <a:rPr lang="sk-SK" sz="2000" dirty="0"/>
              <a:t> </a:t>
            </a:r>
            <a:r>
              <a:rPr lang="sk-SK" sz="2000" dirty="0" err="1"/>
              <a:t>as</a:t>
            </a:r>
            <a:r>
              <a:rPr lang="sk-SK" sz="2000" dirty="0"/>
              <a:t> </a:t>
            </a:r>
            <a:r>
              <a:rPr lang="sk-SK" sz="2000" dirty="0" err="1"/>
              <a:t>vegetable</a:t>
            </a:r>
            <a:r>
              <a:rPr lang="sk-SK" sz="2000" dirty="0"/>
              <a:t> </a:t>
            </a:r>
            <a:r>
              <a:rPr lang="sk-SK" sz="2000" dirty="0" err="1"/>
              <a:t>oils</a:t>
            </a:r>
            <a:r>
              <a:rPr lang="sk-SK" sz="2000" dirty="0"/>
              <a:t>, </a:t>
            </a:r>
            <a:r>
              <a:rPr lang="sk-SK" sz="2000" dirty="0" err="1"/>
              <a:t>nuts</a:t>
            </a:r>
            <a:r>
              <a:rPr lang="sk-SK" sz="2000" dirty="0"/>
              <a:t>, </a:t>
            </a:r>
            <a:r>
              <a:rPr lang="sk-SK" sz="2000" dirty="0" err="1"/>
              <a:t>seeds</a:t>
            </a:r>
            <a:r>
              <a:rPr lang="sk-SK" sz="2000" dirty="0"/>
              <a:t> </a:t>
            </a:r>
            <a:r>
              <a:rPr lang="sk-SK" sz="2000" dirty="0" err="1"/>
              <a:t>as</a:t>
            </a:r>
            <a:r>
              <a:rPr lang="sk-SK" sz="2000" dirty="0"/>
              <a:t> </a:t>
            </a:r>
            <a:r>
              <a:rPr lang="sk-SK" sz="2000" dirty="0" err="1"/>
              <a:t>well</a:t>
            </a:r>
            <a:r>
              <a:rPr lang="sk-SK" sz="2000" dirty="0"/>
              <a:t> </a:t>
            </a:r>
            <a:r>
              <a:rPr lang="sk-SK" sz="2000" dirty="0" err="1"/>
              <a:t>as</a:t>
            </a:r>
            <a:r>
              <a:rPr lang="sk-SK" sz="2000" dirty="0"/>
              <a:t> in </a:t>
            </a:r>
            <a:r>
              <a:rPr lang="sk-SK" sz="2000" dirty="0" err="1"/>
              <a:t>oily</a:t>
            </a:r>
            <a:r>
              <a:rPr lang="sk-SK" sz="2000" dirty="0"/>
              <a:t> </a:t>
            </a:r>
            <a:r>
              <a:rPr lang="sk-SK" sz="2000" dirty="0" err="1"/>
              <a:t>fish</a:t>
            </a:r>
            <a:r>
              <a:rPr lang="sk-SK" sz="2000" dirty="0"/>
              <a:t>- </a:t>
            </a:r>
            <a:r>
              <a:rPr lang="sk-SK" sz="2000" dirty="0" err="1"/>
              <a:t>salmon</a:t>
            </a:r>
            <a:r>
              <a:rPr lang="sk-SK" sz="2000" dirty="0"/>
              <a:t>, </a:t>
            </a:r>
            <a:r>
              <a:rPr lang="sk-SK" sz="2000" dirty="0" err="1"/>
              <a:t>sardines,etc</a:t>
            </a:r>
            <a:r>
              <a:rPr lang="sk-SK" sz="2000" dirty="0"/>
              <a:t>.</a:t>
            </a:r>
          </a:p>
          <a:p>
            <a:pPr fontAlgn="base"/>
            <a:r>
              <a:rPr lang="sk-SK" sz="2000" dirty="0" err="1"/>
              <a:t>Some</a:t>
            </a:r>
            <a:r>
              <a:rPr lang="sk-SK" sz="2000" dirty="0"/>
              <a:t> </a:t>
            </a:r>
            <a:r>
              <a:rPr lang="sk-SK" sz="2000" dirty="0" err="1"/>
              <a:t>food</a:t>
            </a:r>
            <a:r>
              <a:rPr lang="sk-SK" sz="2000" dirty="0"/>
              <a:t> </a:t>
            </a:r>
            <a:r>
              <a:rPr lang="sk-SK" sz="2000" dirty="0" err="1"/>
              <a:t>like</a:t>
            </a:r>
            <a:r>
              <a:rPr lang="sk-SK" sz="2000" dirty="0"/>
              <a:t> </a:t>
            </a:r>
            <a:r>
              <a:rPr lang="sk-SK" sz="2000" dirty="0" err="1"/>
              <a:t>eggs</a:t>
            </a:r>
            <a:r>
              <a:rPr lang="sk-SK" sz="2000" dirty="0"/>
              <a:t> </a:t>
            </a:r>
            <a:r>
              <a:rPr lang="sk-SK" sz="2000" dirty="0" err="1"/>
              <a:t>contain</a:t>
            </a:r>
            <a:r>
              <a:rPr lang="sk-SK" sz="2000" dirty="0"/>
              <a:t> </a:t>
            </a:r>
            <a:r>
              <a:rPr lang="sk-SK" sz="2000" dirty="0" err="1"/>
              <a:t>both</a:t>
            </a:r>
            <a:r>
              <a:rPr lang="sk-SK" sz="2000" dirty="0"/>
              <a:t> </a:t>
            </a:r>
            <a:r>
              <a:rPr lang="sk-SK" sz="2000" dirty="0" err="1"/>
              <a:t>saturated</a:t>
            </a:r>
            <a:r>
              <a:rPr lang="sk-SK" sz="2000" dirty="0"/>
              <a:t> and </a:t>
            </a:r>
            <a:r>
              <a:rPr lang="sk-SK" sz="2000" dirty="0" err="1"/>
              <a:t>unsaturated</a:t>
            </a:r>
            <a:r>
              <a:rPr lang="sk-SK" sz="2000" dirty="0"/>
              <a:t> </a:t>
            </a:r>
            <a:r>
              <a:rPr lang="sk-SK" sz="2000" dirty="0" err="1"/>
              <a:t>fats</a:t>
            </a:r>
            <a:r>
              <a:rPr lang="sk-SK" sz="2000" dirty="0"/>
              <a:t>. </a:t>
            </a:r>
            <a:r>
              <a:rPr lang="sk-SK" sz="2000" dirty="0" err="1"/>
              <a:t>When</a:t>
            </a:r>
            <a:r>
              <a:rPr lang="sk-SK" sz="2000" dirty="0"/>
              <a:t> </a:t>
            </a:r>
            <a:r>
              <a:rPr lang="sk-SK" sz="2000" dirty="0" err="1"/>
              <a:t>they</a:t>
            </a:r>
            <a:r>
              <a:rPr lang="sk-SK" sz="2000" dirty="0"/>
              <a:t> are </a:t>
            </a:r>
            <a:r>
              <a:rPr lang="sk-SK" sz="2000" dirty="0" err="1"/>
              <a:t>prepared</a:t>
            </a:r>
            <a:r>
              <a:rPr lang="sk-SK" sz="2000" dirty="0"/>
              <a:t> </a:t>
            </a:r>
            <a:r>
              <a:rPr lang="sk-SK" sz="2000" dirty="0" err="1"/>
              <a:t>without</a:t>
            </a:r>
            <a:r>
              <a:rPr lang="sk-SK" sz="2000" dirty="0"/>
              <a:t> </a:t>
            </a:r>
            <a:r>
              <a:rPr lang="sk-SK" sz="2000" dirty="0" err="1"/>
              <a:t>frying</a:t>
            </a:r>
            <a:r>
              <a:rPr lang="sk-SK" sz="2000" dirty="0"/>
              <a:t>, </a:t>
            </a:r>
            <a:r>
              <a:rPr lang="sk-SK" sz="2000" dirty="0" err="1"/>
              <a:t>they</a:t>
            </a:r>
            <a:r>
              <a:rPr lang="sk-SK" sz="2000" dirty="0"/>
              <a:t> are </a:t>
            </a:r>
            <a:r>
              <a:rPr lang="sk-SK" sz="2000" dirty="0" err="1"/>
              <a:t>considered</a:t>
            </a:r>
            <a:r>
              <a:rPr lang="sk-SK" sz="2000" dirty="0"/>
              <a:t> a </a:t>
            </a:r>
            <a:r>
              <a:rPr lang="sk-SK" sz="2000" dirty="0" err="1"/>
              <a:t>healthy</a:t>
            </a:r>
            <a:r>
              <a:rPr lang="sk-SK" sz="2000" dirty="0"/>
              <a:t> </a:t>
            </a:r>
            <a:r>
              <a:rPr lang="sk-SK" sz="2000" dirty="0" err="1"/>
              <a:t>addition</a:t>
            </a:r>
            <a:r>
              <a:rPr lang="sk-SK" sz="2000" dirty="0"/>
              <a:t> to </a:t>
            </a:r>
            <a:r>
              <a:rPr lang="sk-SK" sz="2000" dirty="0" err="1"/>
              <a:t>your</a:t>
            </a:r>
            <a:r>
              <a:rPr lang="sk-SK" sz="2000" dirty="0"/>
              <a:t> </a:t>
            </a:r>
            <a:r>
              <a:rPr lang="sk-SK" sz="2000" dirty="0" err="1"/>
              <a:t>diet</a:t>
            </a:r>
            <a:r>
              <a:rPr lang="sk-SK" sz="2000" dirty="0"/>
              <a:t>.</a:t>
            </a:r>
          </a:p>
          <a:p>
            <a:pPr lvl="0" fontAlgn="base"/>
            <a:r>
              <a:rPr lang="sk-SK" sz="2000" dirty="0" err="1"/>
              <a:t>You</a:t>
            </a:r>
            <a:r>
              <a:rPr lang="sk-SK" sz="2000" dirty="0"/>
              <a:t> </a:t>
            </a:r>
            <a:r>
              <a:rPr lang="sk-SK" sz="2000" dirty="0" err="1"/>
              <a:t>should</a:t>
            </a:r>
            <a:r>
              <a:rPr lang="sk-SK" sz="2000" dirty="0"/>
              <a:t> limit </a:t>
            </a:r>
            <a:r>
              <a:rPr lang="sk-SK" sz="2000" dirty="0" err="1"/>
              <a:t>saturated</a:t>
            </a:r>
            <a:r>
              <a:rPr lang="sk-SK" sz="2000" dirty="0"/>
              <a:t> </a:t>
            </a:r>
            <a:r>
              <a:rPr lang="sk-SK" sz="2000" dirty="0" err="1"/>
              <a:t>fat</a:t>
            </a:r>
            <a:r>
              <a:rPr lang="sk-SK" sz="2000" dirty="0"/>
              <a:t> to </a:t>
            </a:r>
            <a:r>
              <a:rPr lang="sk-SK" sz="2000" dirty="0" err="1"/>
              <a:t>less</a:t>
            </a:r>
            <a:r>
              <a:rPr lang="sk-SK" sz="2000" dirty="0"/>
              <a:t> </a:t>
            </a:r>
            <a:r>
              <a:rPr lang="sk-SK" sz="2000" dirty="0" err="1"/>
              <a:t>than</a:t>
            </a:r>
            <a:r>
              <a:rPr lang="sk-SK" sz="2000" dirty="0"/>
              <a:t> 10%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your</a:t>
            </a:r>
            <a:r>
              <a:rPr lang="sk-SK" sz="2000" dirty="0"/>
              <a:t> </a:t>
            </a:r>
            <a:r>
              <a:rPr lang="sk-SK" sz="2000" dirty="0" err="1"/>
              <a:t>daily</a:t>
            </a:r>
            <a:r>
              <a:rPr lang="sk-SK" sz="2000" dirty="0"/>
              <a:t> </a:t>
            </a:r>
            <a:r>
              <a:rPr lang="sk-SK" sz="2000" dirty="0" err="1"/>
              <a:t>calories</a:t>
            </a:r>
            <a:r>
              <a:rPr lang="sk-SK" sz="2000" dirty="0"/>
              <a:t>.</a:t>
            </a:r>
          </a:p>
          <a:p>
            <a:pPr fontAlgn="base"/>
            <a:r>
              <a:rPr lang="sk-SK" sz="2000" dirty="0" err="1"/>
              <a:t>All</a:t>
            </a:r>
            <a:r>
              <a:rPr lang="sk-SK" sz="2000" dirty="0"/>
              <a:t> </a:t>
            </a:r>
            <a:r>
              <a:rPr lang="sk-SK" sz="2000" dirty="0" err="1"/>
              <a:t>packaged</a:t>
            </a:r>
            <a:r>
              <a:rPr lang="sk-SK" sz="2000" dirty="0"/>
              <a:t> </a:t>
            </a:r>
            <a:r>
              <a:rPr lang="sk-SK" sz="2000" dirty="0" err="1"/>
              <a:t>foods</a:t>
            </a:r>
            <a:r>
              <a:rPr lang="sk-SK" sz="2000" dirty="0"/>
              <a:t> </a:t>
            </a:r>
            <a:r>
              <a:rPr lang="sk-SK" sz="2000" dirty="0" err="1"/>
              <a:t>have</a:t>
            </a:r>
            <a:r>
              <a:rPr lang="sk-SK" sz="2000" dirty="0"/>
              <a:t> a </a:t>
            </a:r>
            <a:r>
              <a:rPr lang="sk-SK" sz="2000" dirty="0" err="1"/>
              <a:t>nutrition</a:t>
            </a:r>
            <a:r>
              <a:rPr lang="sk-SK" sz="2000" dirty="0"/>
              <a:t> </a:t>
            </a:r>
            <a:r>
              <a:rPr lang="sk-SK" sz="2000" dirty="0" err="1"/>
              <a:t>label</a:t>
            </a:r>
            <a:r>
              <a:rPr lang="sk-SK" sz="2000" dirty="0"/>
              <a:t> </a:t>
            </a:r>
            <a:r>
              <a:rPr lang="sk-SK" sz="2000" dirty="0" err="1"/>
              <a:t>that</a:t>
            </a:r>
            <a:r>
              <a:rPr lang="sk-SK" sz="2000" dirty="0"/>
              <a:t> </a:t>
            </a:r>
            <a:r>
              <a:rPr lang="sk-SK" sz="2000" dirty="0" err="1"/>
              <a:t>includes</a:t>
            </a:r>
            <a:r>
              <a:rPr lang="sk-SK" sz="2000" dirty="0"/>
              <a:t> </a:t>
            </a:r>
            <a:r>
              <a:rPr lang="sk-SK" sz="2000" dirty="0" err="1"/>
              <a:t>fat</a:t>
            </a:r>
            <a:r>
              <a:rPr lang="sk-SK" sz="2000" dirty="0"/>
              <a:t> </a:t>
            </a:r>
            <a:r>
              <a:rPr lang="sk-SK" sz="2000" dirty="0" err="1"/>
              <a:t>content</a:t>
            </a:r>
            <a:r>
              <a:rPr lang="sk-SK" sz="2000" dirty="0"/>
              <a:t>. </a:t>
            </a:r>
            <a:r>
              <a:rPr lang="sk-SK" sz="2000" dirty="0" err="1">
                <a:solidFill>
                  <a:schemeClr val="tx1"/>
                </a:solidFill>
                <a:hlinkClick r:id="rId2"/>
              </a:rPr>
              <a:t>Reading</a:t>
            </a:r>
            <a:r>
              <a:rPr lang="sk-SK" sz="2000" dirty="0">
                <a:solidFill>
                  <a:schemeClr val="tx1"/>
                </a:solidFill>
                <a:hlinkClick r:id="rId2"/>
              </a:rPr>
              <a:t> </a:t>
            </a:r>
            <a:r>
              <a:rPr lang="sk-SK" sz="2000" dirty="0" err="1">
                <a:solidFill>
                  <a:schemeClr val="tx1"/>
                </a:solidFill>
                <a:hlinkClick r:id="rId2"/>
              </a:rPr>
              <a:t>food</a:t>
            </a:r>
            <a:r>
              <a:rPr lang="sk-SK" sz="2000" dirty="0">
                <a:solidFill>
                  <a:schemeClr val="tx1"/>
                </a:solidFill>
                <a:hlinkClick r:id="rId2"/>
              </a:rPr>
              <a:t> </a:t>
            </a:r>
            <a:r>
              <a:rPr lang="sk-SK" sz="2000" dirty="0" err="1">
                <a:solidFill>
                  <a:schemeClr val="tx1"/>
                </a:solidFill>
                <a:hlinkClick r:id="rId2"/>
              </a:rPr>
              <a:t>labels</a:t>
            </a:r>
            <a:r>
              <a:rPr lang="sk-SK" sz="2000" dirty="0"/>
              <a:t> </a:t>
            </a:r>
            <a:r>
              <a:rPr lang="sk-SK" sz="2000" dirty="0" err="1"/>
              <a:t>can</a:t>
            </a:r>
            <a:r>
              <a:rPr lang="sk-SK" sz="2000" dirty="0"/>
              <a:t> </a:t>
            </a:r>
            <a:r>
              <a:rPr lang="sk-SK" sz="2000" dirty="0" err="1"/>
              <a:t>help</a:t>
            </a:r>
            <a:r>
              <a:rPr lang="sk-SK" sz="2000" dirty="0"/>
              <a:t> </a:t>
            </a:r>
            <a:r>
              <a:rPr lang="sk-SK" sz="2000" dirty="0" err="1"/>
              <a:t>you</a:t>
            </a:r>
            <a:r>
              <a:rPr lang="sk-SK" sz="2000" dirty="0"/>
              <a:t> </a:t>
            </a:r>
            <a:r>
              <a:rPr lang="sk-SK" sz="2000" dirty="0" err="1"/>
              <a:t>keep</a:t>
            </a:r>
            <a:r>
              <a:rPr lang="sk-SK" sz="2000" dirty="0"/>
              <a:t> </a:t>
            </a:r>
            <a:r>
              <a:rPr lang="sk-SK" sz="2000" dirty="0" err="1"/>
              <a:t>track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how</a:t>
            </a:r>
            <a:r>
              <a:rPr lang="sk-SK" sz="2000" dirty="0"/>
              <a:t> </a:t>
            </a:r>
            <a:r>
              <a:rPr lang="sk-SK" sz="2000" dirty="0" err="1"/>
              <a:t>much</a:t>
            </a:r>
            <a:r>
              <a:rPr lang="sk-SK" sz="2000" dirty="0"/>
              <a:t> </a:t>
            </a:r>
            <a:r>
              <a:rPr lang="sk-SK" sz="2000" dirty="0" err="1"/>
              <a:t>saturated</a:t>
            </a:r>
            <a:r>
              <a:rPr lang="sk-SK" sz="2000" dirty="0"/>
              <a:t> </a:t>
            </a:r>
            <a:r>
              <a:rPr lang="sk-SK" sz="2000" dirty="0" err="1"/>
              <a:t>fat</a:t>
            </a:r>
            <a:r>
              <a:rPr lang="sk-SK" sz="2000" dirty="0"/>
              <a:t> </a:t>
            </a:r>
            <a:r>
              <a:rPr lang="sk-SK" sz="2000" dirty="0" err="1"/>
              <a:t>you</a:t>
            </a:r>
            <a:r>
              <a:rPr lang="sk-SK" sz="2000" dirty="0"/>
              <a:t> </a:t>
            </a:r>
            <a:r>
              <a:rPr lang="sk-SK" sz="2000" dirty="0" err="1"/>
              <a:t>eat</a:t>
            </a:r>
            <a:r>
              <a:rPr lang="sk-SK" sz="2000" dirty="0"/>
              <a:t>.</a:t>
            </a:r>
          </a:p>
          <a:p>
            <a:pPr lvl="0" fontAlgn="base"/>
            <a:endParaRPr lang="sk-SK" sz="2000" dirty="0"/>
          </a:p>
          <a:p>
            <a:pPr lvl="0" fontAlgn="base"/>
            <a:endParaRPr lang="sk-SK" sz="2000" dirty="0"/>
          </a:p>
          <a:p>
            <a:pPr fontAlgn="base"/>
            <a:endParaRPr lang="sk-SK" sz="2000" dirty="0"/>
          </a:p>
          <a:p>
            <a:pPr fontAlgn="base"/>
            <a:endParaRPr lang="sk-SK" sz="2000" dirty="0"/>
          </a:p>
          <a:p>
            <a:pPr fontAlgn="base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832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0" name="Top left">
            <a:extLst>
              <a:ext uri="{FF2B5EF4-FFF2-40B4-BE49-F238E27FC236}">
                <a16:creationId xmlns:a16="http://schemas.microsoft.com/office/drawing/2014/main" id="{A345EEC5-ECAA-408B-B9D7-1C0E1102C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9B09D8-FF9D-4CE5-853B-3BA46FD5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DC978A2-F53F-4B72-9BAC-5F78F00B6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F73D09D-1DE1-441E-88F5-CD2CBAB88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DE61DBF-5FB0-4603-BE95-C566DD48B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C89DF5-F013-4C54-B9AD-2E158706C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D89947-A3CF-4B11-8DE7-5D07A57C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24021-DB80-451B-96A6-0D21AC0C8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BDA2B48-4CD9-45C3-8F12-212553367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D081BAA-2F15-40BF-B303-1E19DFFD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10246090" cy="1471193"/>
          </a:xfrm>
        </p:spPr>
        <p:txBody>
          <a:bodyPr>
            <a:normAutofit/>
          </a:bodyPr>
          <a:lstStyle/>
          <a:p>
            <a:r>
              <a:rPr lang="sk-SK" dirty="0" err="1"/>
              <a:t>Vitamins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4F194-53A7-4600-AAB8-D9DEB61B0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810872" cy="3728613"/>
          </a:xfrm>
        </p:spPr>
        <p:txBody>
          <a:bodyPr>
            <a:normAutofit/>
          </a:bodyPr>
          <a:lstStyle/>
          <a:p>
            <a:r>
              <a:rPr lang="sk-SK" sz="1800"/>
              <a:t>Vitamins have a variety of function in our body .</a:t>
            </a:r>
          </a:p>
          <a:p>
            <a:r>
              <a:rPr lang="sk-SK" sz="1800"/>
              <a:t>Bones, blood, eyes , skin,  nerves and organs - all  need vitamins to function and stay healthy.</a:t>
            </a:r>
          </a:p>
          <a:p>
            <a:r>
              <a:rPr lang="sk-SK" sz="1800"/>
              <a:t>Vitamins are present in food , for example. On the picture you can see which vitamin is in which food.</a:t>
            </a:r>
          </a:p>
          <a:p>
            <a:r>
              <a:rPr lang="sk-SK" sz="1800"/>
              <a:t>Vitamin D is formed by sunshine.</a:t>
            </a:r>
            <a:endParaRPr lang="cs-CZ" sz="180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D19EC3E-F41B-4900-97C2-D10EAB9A4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92" y="2217825"/>
            <a:ext cx="3808955" cy="3947104"/>
          </a:xfrm>
          <a:prstGeom prst="rect">
            <a:avLst/>
          </a:prstGeom>
        </p:spPr>
      </p:pic>
      <p:grpSp>
        <p:nvGrpSpPr>
          <p:cNvPr id="30" name="Bottom Right">
            <a:extLst>
              <a:ext uri="{FF2B5EF4-FFF2-40B4-BE49-F238E27FC236}">
                <a16:creationId xmlns:a16="http://schemas.microsoft.com/office/drawing/2014/main" id="{F0A218EB-ECC2-4D0D-9EDC-F5CB062CA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419D1C3-874F-4BF6-A356-1EA4A20D4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2" name="Graphic 157">
              <a:extLst>
                <a:ext uri="{FF2B5EF4-FFF2-40B4-BE49-F238E27FC236}">
                  <a16:creationId xmlns:a16="http://schemas.microsoft.com/office/drawing/2014/main" id="{4AC4AE33-203A-4A93-8263-6CC6BB608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F15373C-6DCA-4058-94CC-6476950E59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1BE5B1-15E0-484D-8B21-F6BA455B21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167C23-6882-4551-BF77-DF537E736E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0749460-4B9F-4DE4-9931-7B5831D68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567746C-E54C-4865-ACF1-CD31DD1D8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E7B0826-2FBE-4B23-B784-BB7CDA8B3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F54EDF-BA0A-440F-B20A-2A76BFE15C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3B2ADC-F80C-403E-B1CA-BCFED2CE5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35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15007-1B9C-4BAC-BAFD-55D78495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" y="397933"/>
            <a:ext cx="10905067" cy="1106488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 err="1"/>
              <a:t>Water</a:t>
            </a:r>
            <a:r>
              <a:rPr lang="sk-SK" dirty="0"/>
              <a:t>                        </a:t>
            </a:r>
            <a:r>
              <a:rPr lang="sk-SK" dirty="0" err="1"/>
              <a:t>Advantages</a:t>
            </a:r>
            <a:r>
              <a:rPr lang="sk-SK" dirty="0"/>
              <a:t> of </a:t>
            </a:r>
            <a:r>
              <a:rPr lang="sk-SK" dirty="0" err="1"/>
              <a:t>drinking</a:t>
            </a:r>
            <a:r>
              <a:rPr lang="sk-SK" dirty="0"/>
              <a:t>                   </a:t>
            </a:r>
            <a:r>
              <a:rPr lang="sk-SK" dirty="0" err="1"/>
              <a:t>water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8E016-71E8-4A37-8D5E-462617658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9802" y="1757891"/>
            <a:ext cx="3945465" cy="4558242"/>
          </a:xfrm>
        </p:spPr>
        <p:txBody>
          <a:bodyPr>
            <a:normAutofit fontScale="92500" lnSpcReduction="20000"/>
          </a:bodyPr>
          <a:lstStyle/>
          <a:p>
            <a:r>
              <a:rPr lang="sk-SK" dirty="0" err="1"/>
              <a:t>The</a:t>
            </a:r>
            <a:r>
              <a:rPr lang="sk-SK" dirty="0"/>
              <a:t> fluid </a:t>
            </a:r>
            <a:r>
              <a:rPr lang="sk-SK" dirty="0" err="1"/>
              <a:t>allows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blood</a:t>
            </a:r>
            <a:r>
              <a:rPr lang="sk-SK" dirty="0"/>
              <a:t> to </a:t>
            </a:r>
            <a:r>
              <a:rPr lang="sk-SK" dirty="0" err="1"/>
              <a:t>flow</a:t>
            </a:r>
            <a:r>
              <a:rPr lang="sk-SK" dirty="0"/>
              <a:t>.</a:t>
            </a:r>
          </a:p>
          <a:p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trasports</a:t>
            </a:r>
            <a:r>
              <a:rPr lang="sk-SK" dirty="0"/>
              <a:t> </a:t>
            </a:r>
            <a:r>
              <a:rPr lang="sk-SK" dirty="0" err="1"/>
              <a:t>important</a:t>
            </a:r>
            <a:r>
              <a:rPr lang="sk-SK" dirty="0"/>
              <a:t> </a:t>
            </a:r>
            <a:r>
              <a:rPr lang="sk-SK" dirty="0" err="1"/>
              <a:t>nutrients</a:t>
            </a:r>
            <a:r>
              <a:rPr lang="sk-SK" dirty="0"/>
              <a:t> to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organs</a:t>
            </a:r>
            <a:r>
              <a:rPr lang="sk-SK" dirty="0"/>
              <a:t>, </a:t>
            </a:r>
            <a:r>
              <a:rPr lang="sk-SK" dirty="0" err="1"/>
              <a:t>regulates</a:t>
            </a:r>
            <a:r>
              <a:rPr lang="sk-SK" dirty="0"/>
              <a:t> body </a:t>
            </a:r>
            <a:r>
              <a:rPr lang="sk-SK" dirty="0" err="1"/>
              <a:t>temperature</a:t>
            </a:r>
            <a:r>
              <a:rPr lang="sk-SK" dirty="0"/>
              <a:t> </a:t>
            </a:r>
            <a:r>
              <a:rPr lang="sk-SK" dirty="0" err="1"/>
              <a:t>via</a:t>
            </a:r>
            <a:r>
              <a:rPr lang="sk-SK" dirty="0"/>
              <a:t> </a:t>
            </a:r>
            <a:r>
              <a:rPr lang="sk-SK" dirty="0" err="1"/>
              <a:t>sweating</a:t>
            </a:r>
            <a:r>
              <a:rPr lang="sk-SK" dirty="0"/>
              <a:t> .</a:t>
            </a:r>
          </a:p>
          <a:p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swarmes</a:t>
            </a:r>
            <a:r>
              <a:rPr lang="sk-SK" dirty="0"/>
              <a:t> </a:t>
            </a:r>
            <a:r>
              <a:rPr lang="sk-SK" dirty="0" err="1"/>
              <a:t>toxins</a:t>
            </a:r>
            <a:r>
              <a:rPr lang="sk-SK" dirty="0"/>
              <a:t> </a:t>
            </a:r>
            <a:r>
              <a:rPr lang="sk-SK" dirty="0" err="1"/>
              <a:t>out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body.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59AA3F-99D6-447A-B8DA-4F8902CF3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4707467" cy="3965575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More </a:t>
            </a:r>
            <a:r>
              <a:rPr lang="sk-SK" dirty="0" err="1"/>
              <a:t>beautiful</a:t>
            </a:r>
            <a:r>
              <a:rPr lang="sk-SK" dirty="0"/>
              <a:t> skin</a:t>
            </a:r>
          </a:p>
          <a:p>
            <a:r>
              <a:rPr lang="sk-SK" dirty="0"/>
              <a:t>More </a:t>
            </a:r>
            <a:r>
              <a:rPr lang="sk-SK" dirty="0" err="1"/>
              <a:t>energy</a:t>
            </a:r>
            <a:endParaRPr lang="sk-SK" dirty="0"/>
          </a:p>
          <a:p>
            <a:r>
              <a:rPr lang="sk-SK" dirty="0" err="1"/>
              <a:t>Less</a:t>
            </a:r>
            <a:r>
              <a:rPr lang="sk-SK" dirty="0"/>
              <a:t> </a:t>
            </a:r>
            <a:r>
              <a:rPr lang="sk-SK" dirty="0" err="1"/>
              <a:t>craving</a:t>
            </a:r>
            <a:endParaRPr lang="sk-SK" dirty="0"/>
          </a:p>
          <a:p>
            <a:r>
              <a:rPr lang="sk-SK" dirty="0" err="1"/>
              <a:t>Detoxifies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body</a:t>
            </a:r>
          </a:p>
          <a:p>
            <a:r>
              <a:rPr lang="sk-SK" dirty="0"/>
              <a:t>More </a:t>
            </a:r>
            <a:r>
              <a:rPr lang="sk-SK" dirty="0" err="1"/>
              <a:t>concetration</a:t>
            </a:r>
            <a:endParaRPr lang="sk-SK" dirty="0"/>
          </a:p>
          <a:p>
            <a:r>
              <a:rPr lang="sk-SK" dirty="0" err="1"/>
              <a:t>Stronger</a:t>
            </a:r>
            <a:r>
              <a:rPr lang="sk-SK" dirty="0"/>
              <a:t> </a:t>
            </a:r>
            <a:r>
              <a:rPr lang="sk-SK" dirty="0" err="1"/>
              <a:t>bones</a:t>
            </a:r>
            <a:endParaRPr lang="sk-SK" dirty="0"/>
          </a:p>
          <a:p>
            <a:r>
              <a:rPr lang="sk-SK" dirty="0" err="1"/>
              <a:t>Prevents</a:t>
            </a:r>
            <a:r>
              <a:rPr lang="sk-SK" dirty="0"/>
              <a:t> </a:t>
            </a:r>
            <a:r>
              <a:rPr lang="sk-SK" dirty="0" err="1"/>
              <a:t>headaches</a:t>
            </a:r>
            <a:endParaRPr lang="sk-SK" dirty="0"/>
          </a:p>
          <a:p>
            <a:r>
              <a:rPr lang="sk-SK" dirty="0"/>
              <a:t>More </a:t>
            </a:r>
            <a:r>
              <a:rPr lang="sk-SK" dirty="0" err="1"/>
              <a:t>perfomance</a:t>
            </a:r>
            <a:r>
              <a:rPr lang="sk-SK" dirty="0"/>
              <a:t> in  </a:t>
            </a:r>
            <a:r>
              <a:rPr lang="sk-SK" dirty="0" err="1"/>
              <a:t>sport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25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F91F4035-959D-40EA-9ED3-54D7D9F4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045E2AF-1845-4545-A9FF-7D32165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7A2A2-15E6-4A15-B530-5E032A5FF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B03F4F-8EDD-464C-81E1-C164C2465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8F01ECD-47F6-44CD-B4AB-0FBD81524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10932A3-4E58-4C01-9A56-C81D17B10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85BB675-7BE0-4CA1-9AD5-ED4D025B2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BF42C07-1CBF-40FB-9E81-0F5B3214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2ED55B-6CCB-4D83-829D-7A094A260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CD89516-BF7C-4E34-A509-B9B21A0A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10246090" cy="1471193"/>
          </a:xfrm>
        </p:spPr>
        <p:txBody>
          <a:bodyPr>
            <a:normAutofit/>
          </a:bodyPr>
          <a:lstStyle/>
          <a:p>
            <a:r>
              <a:rPr lang="sk-SK" sz="4800" dirty="0" err="1"/>
              <a:t>Minerals</a:t>
            </a:r>
            <a:endParaRPr lang="cs-CZ" sz="4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01E454-8C4D-4EB3-8C1E-E3F9F802D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85" r="-1" b="11511"/>
          <a:stretch/>
        </p:blipFill>
        <p:spPr>
          <a:xfrm>
            <a:off x="419861" y="2708453"/>
            <a:ext cx="4967270" cy="2794211"/>
          </a:xfrm>
          <a:prstGeom prst="rect">
            <a:avLst/>
          </a:prstGeom>
        </p:spPr>
      </p:pic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F8C79A14-3318-47D6-94E0-D72F5E6F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11FF69-E5EB-4D05-9167-FE7DA4CF1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9905169A-D272-4155-9E47-57039608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1116A2A-960D-43CF-8696-9D4FD7BD6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1F80BC2-A486-4B4F-917D-CE7920E066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98188E1-7424-46DB-AEAE-8392162B7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4B6B101-6F39-41E0-99FA-32DDD9AFD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5DA8B34-60DC-484F-A43B-470626EB6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51478F3-89B4-4150-9B1C-EDC4B61E2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C5B79A9-93A6-4C42-87F3-DC4DBA152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4B5EEC1-94B8-4DD2-B1B7-F7FF10989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77162-92E9-47B1-9B00-340265CFA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992" y="2031006"/>
            <a:ext cx="4967270" cy="4352377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latin typeface="Lustria"/>
              </a:rPr>
              <a:t>Minerals are solid substances that are present in nature and can be made of one element or more elements combined together.</a:t>
            </a:r>
            <a:endParaRPr lang="en-US" sz="1500" b="0" i="0" u="none" strike="noStrike" dirty="0">
              <a:effectLst/>
              <a:latin typeface="Noto Sans Symbols"/>
            </a:endParaRPr>
          </a:p>
          <a:p>
            <a:pPr rtl="0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latin typeface="Lustria"/>
              </a:rPr>
              <a:t>Gold, silver and carbon are elements that form minerals on their own. They are called native elements.</a:t>
            </a:r>
            <a:endParaRPr lang="en-US" sz="1500" b="0" i="0" u="none" strike="noStrike" dirty="0">
              <a:effectLst/>
              <a:latin typeface="Noto Sans Symbols"/>
            </a:endParaRPr>
          </a:p>
          <a:p>
            <a:pPr rtl="0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latin typeface="Lustria"/>
              </a:rPr>
              <a:t>Atoms, ions and molecules that form a mineral are present in the space in a tidy way and according to well-defined geometrical shapes, which are called crystal lattices.</a:t>
            </a:r>
            <a:endParaRPr lang="en-US" sz="1500" b="0" i="0" u="none" strike="noStrike" dirty="0">
              <a:effectLst/>
              <a:latin typeface="Noto Sans Symbols"/>
            </a:endParaRPr>
          </a:p>
          <a:p>
            <a:pPr rtl="0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latin typeface="Lustria"/>
              </a:rPr>
              <a:t>Minerals are important for your body to stay healthy. Your body uses minerals for many different jobs, including keeping your bones, muscles, heart, and brain working properly. </a:t>
            </a:r>
            <a:endParaRPr lang="en-US" sz="1500" b="0" i="0" u="none" strike="noStrike" dirty="0">
              <a:effectLst/>
              <a:latin typeface="Noto Sans Symbols"/>
            </a:endParaRPr>
          </a:p>
          <a:p>
            <a:pPr rtl="0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latin typeface="Lustria"/>
              </a:rPr>
              <a:t>Minerals are also important for making enzymes and hormones.</a:t>
            </a:r>
            <a:endParaRPr lang="en-US" sz="1500" b="0" i="0" u="none" strike="noStrike" dirty="0">
              <a:effectLst/>
              <a:latin typeface="Noto Sans Symbols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15978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775B207-063A-48DC-AFC2-08832EBE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sk-SK" dirty="0" err="1"/>
              <a:t>Fibre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E0612-89A7-4B34-A0EE-1FA01ECC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94" y="2151017"/>
            <a:ext cx="4987488" cy="37954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1800" dirty="0" err="1"/>
              <a:t>Fiber</a:t>
            </a:r>
            <a:r>
              <a:rPr lang="sk-SK" sz="1800" dirty="0"/>
              <a:t> </a:t>
            </a:r>
            <a:r>
              <a:rPr lang="sk-SK" sz="1800" dirty="0" err="1"/>
              <a:t>is</a:t>
            </a:r>
            <a:r>
              <a:rPr lang="sk-SK" sz="1800" dirty="0"/>
              <a:t> </a:t>
            </a:r>
            <a:r>
              <a:rPr lang="sk-SK" sz="1800" dirty="0" err="1"/>
              <a:t>vital</a:t>
            </a:r>
            <a:r>
              <a:rPr lang="sk-SK" sz="1800" dirty="0"/>
              <a:t> </a:t>
            </a:r>
            <a:r>
              <a:rPr lang="sk-SK" sz="1800" dirty="0" err="1"/>
              <a:t>importance</a:t>
            </a:r>
            <a:r>
              <a:rPr lang="sk-SK" sz="1800" dirty="0"/>
              <a:t> to </a:t>
            </a:r>
            <a:r>
              <a:rPr lang="sk-SK" sz="1800" dirty="0" err="1"/>
              <a:t>degestion</a:t>
            </a:r>
            <a:r>
              <a:rPr lang="sk-SK" sz="1800" dirty="0"/>
              <a:t>.</a:t>
            </a:r>
          </a:p>
          <a:p>
            <a:pPr>
              <a:lnSpc>
                <a:spcPct val="100000"/>
              </a:lnSpc>
            </a:pPr>
            <a:r>
              <a:rPr lang="sk-SK" sz="1800" dirty="0" err="1"/>
              <a:t>It</a:t>
            </a:r>
            <a:r>
              <a:rPr lang="sk-SK" sz="1800" dirty="0"/>
              <a:t> </a:t>
            </a:r>
            <a:r>
              <a:rPr lang="sk-SK" sz="1800" dirty="0" err="1"/>
              <a:t>helps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body </a:t>
            </a:r>
            <a:r>
              <a:rPr lang="sk-SK" sz="1800" dirty="0" err="1"/>
              <a:t>move</a:t>
            </a:r>
            <a:r>
              <a:rPr lang="sk-SK" sz="1800" dirty="0"/>
              <a:t> </a:t>
            </a:r>
            <a:r>
              <a:rPr lang="sk-SK" sz="1800" dirty="0" err="1"/>
              <a:t>food</a:t>
            </a:r>
            <a:r>
              <a:rPr lang="sk-SK" sz="1800" dirty="0"/>
              <a:t> </a:t>
            </a:r>
            <a:r>
              <a:rPr lang="sk-SK" sz="1800" dirty="0" err="1"/>
              <a:t>through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digestive</a:t>
            </a:r>
            <a:r>
              <a:rPr lang="sk-SK" sz="1800" dirty="0"/>
              <a:t> </a:t>
            </a:r>
            <a:r>
              <a:rPr lang="sk-SK" sz="1800" dirty="0" err="1"/>
              <a:t>tract</a:t>
            </a:r>
            <a:r>
              <a:rPr lang="sk-SK" sz="1800" dirty="0"/>
              <a:t>, </a:t>
            </a:r>
            <a:r>
              <a:rPr lang="sk-SK" sz="1800" dirty="0" err="1"/>
              <a:t>reduces</a:t>
            </a:r>
            <a:r>
              <a:rPr lang="sk-SK" sz="1800" dirty="0"/>
              <a:t> </a:t>
            </a:r>
            <a:r>
              <a:rPr lang="sk-SK" sz="1800" dirty="0" err="1"/>
              <a:t>serum</a:t>
            </a:r>
            <a:r>
              <a:rPr lang="sk-SK" sz="1800" dirty="0"/>
              <a:t> cholesterol, and </a:t>
            </a:r>
            <a:r>
              <a:rPr lang="sk-SK" sz="1800" dirty="0" err="1"/>
              <a:t>contributes</a:t>
            </a:r>
            <a:r>
              <a:rPr lang="sk-SK" sz="1800" dirty="0"/>
              <a:t> to </a:t>
            </a:r>
            <a:r>
              <a:rPr lang="sk-SK" sz="1800" dirty="0" err="1"/>
              <a:t>disease</a:t>
            </a:r>
            <a:r>
              <a:rPr lang="sk-SK" sz="1800" dirty="0"/>
              <a:t> </a:t>
            </a:r>
            <a:r>
              <a:rPr lang="sk-SK" sz="1800" dirty="0" err="1"/>
              <a:t>protection</a:t>
            </a:r>
            <a:r>
              <a:rPr lang="sk-SK" sz="1800" dirty="0"/>
              <a:t>.</a:t>
            </a:r>
          </a:p>
          <a:p>
            <a:pPr>
              <a:lnSpc>
                <a:spcPct val="100000"/>
              </a:lnSpc>
            </a:pPr>
            <a:r>
              <a:rPr lang="sk-SK" sz="1800" dirty="0" err="1"/>
              <a:t>Fibre</a:t>
            </a:r>
            <a:r>
              <a:rPr lang="sk-SK" sz="1800" dirty="0"/>
              <a:t> </a:t>
            </a:r>
            <a:r>
              <a:rPr lang="sk-SK" sz="1800" dirty="0" err="1"/>
              <a:t>rich</a:t>
            </a:r>
            <a:r>
              <a:rPr lang="sk-SK" sz="1800" dirty="0"/>
              <a:t> </a:t>
            </a:r>
            <a:r>
              <a:rPr lang="sk-SK" sz="1800" dirty="0" err="1"/>
              <a:t>foods</a:t>
            </a:r>
            <a:r>
              <a:rPr lang="sk-SK" sz="1800" dirty="0"/>
              <a:t> </a:t>
            </a:r>
            <a:r>
              <a:rPr lang="sk-SK" sz="1800" dirty="0" err="1"/>
              <a:t>include</a:t>
            </a:r>
            <a:r>
              <a:rPr lang="sk-SK" sz="1800" dirty="0"/>
              <a:t>: </a:t>
            </a:r>
            <a:r>
              <a:rPr lang="sk-SK" sz="1800" dirty="0" err="1"/>
              <a:t>wholegrain</a:t>
            </a:r>
            <a:r>
              <a:rPr lang="sk-SK" sz="1800" dirty="0"/>
              <a:t> </a:t>
            </a:r>
            <a:r>
              <a:rPr lang="sk-SK" sz="1800" dirty="0" err="1"/>
              <a:t>breakfast</a:t>
            </a:r>
            <a:r>
              <a:rPr lang="sk-SK" sz="1800" dirty="0"/>
              <a:t> </a:t>
            </a:r>
            <a:r>
              <a:rPr lang="sk-SK" sz="1800" dirty="0" err="1"/>
              <a:t>cereals</a:t>
            </a:r>
            <a:r>
              <a:rPr lang="sk-SK" sz="1800" dirty="0"/>
              <a:t>, </a:t>
            </a:r>
            <a:r>
              <a:rPr lang="sk-SK" sz="1800" dirty="0" err="1"/>
              <a:t>wholewheat</a:t>
            </a:r>
            <a:r>
              <a:rPr lang="sk-SK" sz="1800" dirty="0"/>
              <a:t> pasta, </a:t>
            </a:r>
            <a:r>
              <a:rPr lang="sk-SK" sz="1800" dirty="0" err="1"/>
              <a:t>wholegrain</a:t>
            </a:r>
            <a:r>
              <a:rPr lang="sk-SK" sz="1800" dirty="0"/>
              <a:t> </a:t>
            </a:r>
            <a:r>
              <a:rPr lang="sk-SK" sz="1800" dirty="0" err="1"/>
              <a:t>bread</a:t>
            </a:r>
            <a:r>
              <a:rPr lang="sk-SK" sz="1800" dirty="0"/>
              <a:t> and </a:t>
            </a:r>
            <a:r>
              <a:rPr lang="sk-SK" sz="1800" dirty="0" err="1"/>
              <a:t>oats</a:t>
            </a:r>
            <a:r>
              <a:rPr lang="sk-SK" sz="1800" dirty="0"/>
              <a:t> , </a:t>
            </a:r>
            <a:r>
              <a:rPr lang="sk-SK" sz="1800" dirty="0" err="1"/>
              <a:t>fruit</a:t>
            </a:r>
            <a:r>
              <a:rPr lang="sk-SK" sz="1800" dirty="0"/>
              <a:t>, </a:t>
            </a:r>
            <a:r>
              <a:rPr lang="sk-SK" sz="1800" dirty="0" err="1"/>
              <a:t>vegetables</a:t>
            </a:r>
            <a:r>
              <a:rPr lang="sk-SK" sz="1800" dirty="0"/>
              <a:t>, </a:t>
            </a:r>
            <a:r>
              <a:rPr lang="sk-SK" sz="1800" dirty="0" err="1"/>
              <a:t>nuts</a:t>
            </a:r>
            <a:r>
              <a:rPr lang="sk-SK" sz="1800" dirty="0"/>
              <a:t> and </a:t>
            </a:r>
            <a:r>
              <a:rPr lang="sk-SK" sz="1800" dirty="0" err="1"/>
              <a:t>seeds</a:t>
            </a:r>
            <a:r>
              <a:rPr lang="sk-SK" sz="1800" dirty="0"/>
              <a:t>.</a:t>
            </a:r>
          </a:p>
          <a:p>
            <a:pPr>
              <a:lnSpc>
                <a:spcPct val="100000"/>
              </a:lnSpc>
            </a:pPr>
            <a:r>
              <a:rPr lang="sk-SK" sz="1800" dirty="0" err="1"/>
              <a:t>Also</a:t>
            </a:r>
            <a:r>
              <a:rPr lang="sk-SK" sz="1800" dirty="0"/>
              <a:t> </a:t>
            </a:r>
            <a:r>
              <a:rPr lang="sk-SK" sz="1800" dirty="0" err="1"/>
              <a:t>potatoes</a:t>
            </a:r>
            <a:r>
              <a:rPr lang="sk-SK" sz="1800" dirty="0"/>
              <a:t> , </a:t>
            </a:r>
            <a:r>
              <a:rPr lang="sk-SK" sz="1800" dirty="0" err="1"/>
              <a:t>fruits</a:t>
            </a:r>
            <a:r>
              <a:rPr lang="sk-SK" sz="1800" dirty="0"/>
              <a:t> and </a:t>
            </a:r>
            <a:r>
              <a:rPr lang="sk-SK" sz="1800" dirty="0" err="1"/>
              <a:t>vegetables</a:t>
            </a:r>
            <a:r>
              <a:rPr lang="sk-SK" sz="1800" dirty="0"/>
              <a:t>  </a:t>
            </a:r>
            <a:r>
              <a:rPr lang="sk-SK" sz="1800" dirty="0" err="1"/>
              <a:t>contain</a:t>
            </a:r>
            <a:r>
              <a:rPr lang="sk-SK" sz="1800" dirty="0"/>
              <a:t> a </a:t>
            </a:r>
            <a:r>
              <a:rPr lang="sk-SK" sz="1800" dirty="0" err="1"/>
              <a:t>lot</a:t>
            </a:r>
            <a:r>
              <a:rPr lang="sk-SK" sz="1800" dirty="0"/>
              <a:t> of </a:t>
            </a:r>
            <a:r>
              <a:rPr lang="sk-SK" sz="1800" dirty="0" err="1"/>
              <a:t>fiber</a:t>
            </a:r>
            <a:r>
              <a:rPr lang="sk-SK" sz="1800" dirty="0"/>
              <a:t>.</a:t>
            </a:r>
          </a:p>
          <a:p>
            <a:pPr>
              <a:lnSpc>
                <a:spcPct val="100000"/>
              </a:lnSpc>
            </a:pPr>
            <a:r>
              <a:rPr lang="sk-SK" sz="1800" dirty="0" err="1"/>
              <a:t>It</a:t>
            </a:r>
            <a:r>
              <a:rPr lang="sk-SK" sz="1800" dirty="0"/>
              <a:t> </a:t>
            </a:r>
            <a:r>
              <a:rPr lang="sk-SK" sz="1800" dirty="0" err="1"/>
              <a:t>can</a:t>
            </a:r>
            <a:r>
              <a:rPr lang="sk-SK" sz="1800" dirty="0"/>
              <a:t>  </a:t>
            </a:r>
            <a:r>
              <a:rPr lang="sk-SK" sz="1800" dirty="0" err="1"/>
              <a:t>help</a:t>
            </a:r>
            <a:r>
              <a:rPr lang="sk-SK" sz="1800" dirty="0"/>
              <a:t> </a:t>
            </a:r>
            <a:r>
              <a:rPr lang="sk-SK" sz="1800" dirty="0" err="1"/>
              <a:t>digestion</a:t>
            </a:r>
            <a:r>
              <a:rPr lang="sk-SK" sz="1800" dirty="0"/>
              <a:t> and </a:t>
            </a:r>
            <a:r>
              <a:rPr lang="sk-SK" sz="1800" dirty="0" err="1"/>
              <a:t>prevent</a:t>
            </a:r>
            <a:r>
              <a:rPr lang="sk-SK" sz="1800" dirty="0"/>
              <a:t> </a:t>
            </a:r>
            <a:r>
              <a:rPr lang="sk-SK" sz="1800" dirty="0" err="1"/>
              <a:t>constipation</a:t>
            </a:r>
            <a:r>
              <a:rPr lang="sk-SK" sz="1800" dirty="0"/>
              <a:t>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BD98FE-1A46-4ACB-9D54-E5978332C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0" r="15820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410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FF6F5-194B-4C6E-BCC9-24811E9A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Nutritional</a:t>
            </a:r>
            <a:r>
              <a:rPr lang="sk-SK" dirty="0"/>
              <a:t> and </a:t>
            </a:r>
            <a:r>
              <a:rPr lang="sk-SK" dirty="0" err="1"/>
              <a:t>energy</a:t>
            </a:r>
            <a:r>
              <a:rPr lang="sk-SK" dirty="0"/>
              <a:t> </a:t>
            </a:r>
            <a:r>
              <a:rPr lang="sk-SK" dirty="0" err="1"/>
              <a:t>value</a:t>
            </a:r>
            <a:r>
              <a:rPr lang="sk-SK" dirty="0"/>
              <a:t> of </a:t>
            </a:r>
            <a:r>
              <a:rPr lang="sk-SK" dirty="0" err="1"/>
              <a:t>food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31FD47-4D6A-4809-9EBF-555B4FA3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OUTLINE</a:t>
            </a:r>
          </a:p>
          <a:p>
            <a:r>
              <a:rPr lang="sk-SK" dirty="0"/>
              <a:t>1, </a:t>
            </a:r>
            <a:r>
              <a:rPr lang="sk-SK" dirty="0" err="1"/>
              <a:t>What</a:t>
            </a:r>
            <a:r>
              <a:rPr lang="sk-SK" dirty="0"/>
              <a:t> are </a:t>
            </a:r>
            <a:r>
              <a:rPr lang="sk-SK" dirty="0" err="1"/>
              <a:t>calories</a:t>
            </a:r>
            <a:r>
              <a:rPr lang="sk-SK" dirty="0"/>
              <a:t>?</a:t>
            </a:r>
          </a:p>
          <a:p>
            <a:r>
              <a:rPr lang="sk-SK" dirty="0"/>
              <a:t>2, </a:t>
            </a:r>
            <a:r>
              <a:rPr lang="sk-SK" dirty="0" err="1"/>
              <a:t>What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Nutri-Score</a:t>
            </a:r>
            <a:r>
              <a:rPr lang="sk-SK" dirty="0"/>
              <a:t>?</a:t>
            </a:r>
          </a:p>
          <a:p>
            <a:r>
              <a:rPr lang="sk-SK" dirty="0"/>
              <a:t>3, </a:t>
            </a:r>
            <a:r>
              <a:rPr lang="sk-SK" dirty="0" err="1"/>
              <a:t>Carbohydrates</a:t>
            </a:r>
            <a:r>
              <a:rPr lang="sk-SK" dirty="0"/>
              <a:t> , </a:t>
            </a:r>
            <a:r>
              <a:rPr lang="sk-SK" dirty="0" err="1"/>
              <a:t>proteins</a:t>
            </a:r>
            <a:r>
              <a:rPr lang="sk-SK" dirty="0"/>
              <a:t> and </a:t>
            </a:r>
            <a:r>
              <a:rPr lang="sk-SK" dirty="0" err="1"/>
              <a:t>fats</a:t>
            </a:r>
            <a:endParaRPr lang="sk-SK" dirty="0"/>
          </a:p>
          <a:p>
            <a:r>
              <a:rPr lang="sk-SK" dirty="0"/>
              <a:t>4, </a:t>
            </a:r>
            <a:r>
              <a:rPr lang="sk-SK" dirty="0" err="1"/>
              <a:t>Vitamines</a:t>
            </a:r>
            <a:endParaRPr lang="sk-SK" dirty="0"/>
          </a:p>
          <a:p>
            <a:r>
              <a:rPr lang="sk-SK" dirty="0"/>
              <a:t>5, </a:t>
            </a:r>
            <a:r>
              <a:rPr lang="sk-SK" dirty="0" err="1"/>
              <a:t>Water</a:t>
            </a:r>
            <a:endParaRPr lang="sk-SK" dirty="0"/>
          </a:p>
          <a:p>
            <a:r>
              <a:rPr lang="sk-SK" dirty="0"/>
              <a:t>6, </a:t>
            </a:r>
            <a:r>
              <a:rPr lang="sk-SK" dirty="0" err="1"/>
              <a:t>Minerals</a:t>
            </a:r>
            <a:endParaRPr lang="sk-SK" dirty="0"/>
          </a:p>
          <a:p>
            <a:r>
              <a:rPr lang="sk-SK" dirty="0"/>
              <a:t>7, </a:t>
            </a:r>
            <a:r>
              <a:rPr lang="sk-SK"/>
              <a:t>Fibre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80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B04E9-92F6-4F23-A3E9-CA85D26B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2640FE-6189-4CF1-8582-35DC9EF05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https://slovenskypacient.sk/viete-co-je-nutri-score-ukaze-ktore-potraviny-su-pre-vas-dobre/</a:t>
            </a:r>
            <a:endParaRPr lang="cs-CZ" dirty="0"/>
          </a:p>
          <a:p>
            <a:r>
              <a:rPr lang="cs-CZ" dirty="0">
                <a:hlinkClick r:id="rId3"/>
              </a:rPr>
              <a:t>https://en.wikipedia.org/wiki/Nutri-Score</a:t>
            </a:r>
            <a:endParaRPr lang="cs-CZ" dirty="0"/>
          </a:p>
          <a:p>
            <a:r>
              <a:rPr lang="cs-CZ" dirty="0">
                <a:hlinkClick r:id="rId4"/>
              </a:rPr>
              <a:t>https://www.medicalnewstoday.com/articles/195878#_noHeaderPrefixedContent</a:t>
            </a:r>
            <a:endParaRPr lang="cs-CZ" dirty="0"/>
          </a:p>
          <a:p>
            <a:r>
              <a:rPr lang="cs-CZ"/>
              <a:t>https://en.wikipedia.org/wiki/Dietary_fiber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345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uman nutrition | Importance, Essential Nutrients, Food Groups, &amp; Facts |  Britannica">
            <a:extLst>
              <a:ext uri="{FF2B5EF4-FFF2-40B4-BE49-F238E27FC236}">
                <a16:creationId xmlns:a16="http://schemas.microsoft.com/office/drawing/2014/main" id="{9085002A-A4D3-4142-A995-EF4F80F62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1" b="1"/>
          <a:stretch/>
        </p:blipFill>
        <p:spPr bwMode="auto">
          <a:xfrm>
            <a:off x="20" y="10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4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6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9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384ADFE-277E-480B-94D2-CF338744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731041"/>
            <a:ext cx="10191942" cy="3173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watching!!!</a:t>
            </a:r>
          </a:p>
        </p:txBody>
      </p:sp>
      <p:grpSp>
        <p:nvGrpSpPr>
          <p:cNvPr id="136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8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3F78E61-5185-4C34-AEC1-6D16FD3D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sk-SK" dirty="0"/>
              <a:t>1. </a:t>
            </a:r>
            <a:r>
              <a:rPr lang="sk-SK" dirty="0" err="1"/>
              <a:t>What</a:t>
            </a:r>
            <a:r>
              <a:rPr lang="sk-SK" dirty="0"/>
              <a:t> are  </a:t>
            </a:r>
            <a:r>
              <a:rPr lang="sk-SK" dirty="0" err="1"/>
              <a:t>calories</a:t>
            </a:r>
            <a:r>
              <a:rPr lang="sk-SK" dirty="0"/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CE0078-E0F8-48AA-9BED-77D6D6B64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sk-SK" sz="1800" dirty="0" err="1">
                <a:ea typeface="+mn-lt"/>
                <a:cs typeface="+mn-lt"/>
              </a:rPr>
              <a:t>Calories</a:t>
            </a:r>
            <a:r>
              <a:rPr lang="sk-SK" sz="1800" dirty="0">
                <a:ea typeface="+mn-lt"/>
                <a:cs typeface="+mn-lt"/>
              </a:rPr>
              <a:t> are </a:t>
            </a:r>
            <a:r>
              <a:rPr lang="sk-SK" sz="1800" dirty="0" err="1">
                <a:ea typeface="+mn-lt"/>
                <a:cs typeface="+mn-lt"/>
              </a:rPr>
              <a:t>physical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units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that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measure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heat</a:t>
            </a:r>
            <a:r>
              <a:rPr lang="sk-SK" sz="1800" dirty="0">
                <a:ea typeface="+mn-lt"/>
                <a:cs typeface="+mn-lt"/>
              </a:rPr>
              <a:t> and </a:t>
            </a:r>
            <a:r>
              <a:rPr lang="sk-SK" sz="1800" dirty="0" err="1">
                <a:ea typeface="+mn-lt"/>
                <a:cs typeface="+mn-lt"/>
              </a:rPr>
              <a:t>energy</a:t>
            </a:r>
            <a:r>
              <a:rPr lang="sk-SK" sz="1800" dirty="0">
                <a:ea typeface="+mn-lt"/>
                <a:cs typeface="+mn-lt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k-SK" sz="18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sk-SK" sz="1800" dirty="0" err="1">
                <a:ea typeface="+mn-lt"/>
                <a:cs typeface="+mn-lt"/>
              </a:rPr>
              <a:t>The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food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we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eat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supplies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our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bodies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with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calories</a:t>
            </a:r>
            <a:r>
              <a:rPr lang="sk-SK" sz="1800" dirty="0">
                <a:ea typeface="+mn-lt"/>
                <a:cs typeface="+mn-lt"/>
              </a:rPr>
              <a:t>, </a:t>
            </a:r>
            <a:r>
              <a:rPr lang="sk-SK" sz="1800" dirty="0" err="1">
                <a:ea typeface="+mn-lt"/>
                <a:cs typeface="+mn-lt"/>
              </a:rPr>
              <a:t>providing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the</a:t>
            </a:r>
            <a:r>
              <a:rPr lang="sk-SK" sz="1800" dirty="0">
                <a:ea typeface="+mn-lt"/>
                <a:cs typeface="+mn-lt"/>
              </a:rPr>
              <a:t>  </a:t>
            </a:r>
            <a:r>
              <a:rPr lang="sk-SK" sz="1800" dirty="0" err="1">
                <a:ea typeface="+mn-lt"/>
                <a:cs typeface="+mn-lt"/>
              </a:rPr>
              <a:t>energy</a:t>
            </a:r>
            <a:r>
              <a:rPr lang="sk-SK" sz="1800" dirty="0">
                <a:ea typeface="+mn-lt"/>
                <a:cs typeface="+mn-lt"/>
              </a:rPr>
              <a:t>   </a:t>
            </a:r>
            <a:r>
              <a:rPr lang="sk-SK" sz="1800" dirty="0" err="1">
                <a:ea typeface="+mn-lt"/>
                <a:cs typeface="+mn-lt"/>
              </a:rPr>
              <a:t>we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need</a:t>
            </a:r>
            <a:r>
              <a:rPr lang="sk-SK" sz="1800" dirty="0">
                <a:ea typeface="+mn-lt"/>
                <a:cs typeface="+mn-lt"/>
              </a:rPr>
              <a:t> to </a:t>
            </a:r>
            <a:r>
              <a:rPr lang="sk-SK" sz="1800" dirty="0" err="1">
                <a:ea typeface="+mn-lt"/>
                <a:cs typeface="+mn-lt"/>
              </a:rPr>
              <a:t>live</a:t>
            </a:r>
            <a:r>
              <a:rPr lang="sk-SK" sz="1800" dirty="0">
                <a:ea typeface="+mn-lt"/>
                <a:cs typeface="+mn-lt"/>
              </a:rPr>
              <a:t> and </a:t>
            </a:r>
            <a:r>
              <a:rPr lang="sk-SK" sz="1800" dirty="0" err="1">
                <a:ea typeface="+mn-lt"/>
                <a:cs typeface="+mn-lt"/>
              </a:rPr>
              <a:t>stay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healthy</a:t>
            </a:r>
            <a:endParaRPr lang="sk-SK" sz="18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sk-SK" sz="1800" dirty="0" err="1">
                <a:ea typeface="+mn-lt"/>
                <a:cs typeface="+mn-lt"/>
              </a:rPr>
              <a:t>The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nutritional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energy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contained</a:t>
            </a:r>
            <a:r>
              <a:rPr lang="sk-SK" sz="1800" dirty="0">
                <a:ea typeface="+mn-lt"/>
                <a:cs typeface="+mn-lt"/>
              </a:rPr>
              <a:t> in </a:t>
            </a:r>
            <a:r>
              <a:rPr lang="sk-SK" sz="1800" dirty="0" err="1">
                <a:ea typeface="+mn-lt"/>
                <a:cs typeface="+mn-lt"/>
              </a:rPr>
              <a:t>fat</a:t>
            </a:r>
            <a:r>
              <a:rPr lang="sk-SK" sz="1800" dirty="0">
                <a:ea typeface="+mn-lt"/>
                <a:cs typeface="+mn-lt"/>
              </a:rPr>
              <a:t>, </a:t>
            </a:r>
            <a:r>
              <a:rPr lang="sk-SK" sz="1800" dirty="0" err="1">
                <a:ea typeface="+mn-lt"/>
                <a:cs typeface="+mn-lt"/>
              </a:rPr>
              <a:t>proteins</a:t>
            </a:r>
            <a:r>
              <a:rPr lang="sk-SK" sz="1800" dirty="0">
                <a:ea typeface="+mn-lt"/>
                <a:cs typeface="+mn-lt"/>
              </a:rPr>
              <a:t>, </a:t>
            </a:r>
            <a:r>
              <a:rPr lang="sk-SK" sz="1800" dirty="0" err="1">
                <a:ea typeface="+mn-lt"/>
                <a:cs typeface="+mn-lt"/>
              </a:rPr>
              <a:t>carbohydrates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is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expressed</a:t>
            </a:r>
            <a:r>
              <a:rPr lang="sk-SK" sz="1800" dirty="0">
                <a:ea typeface="+mn-lt"/>
                <a:cs typeface="+mn-lt"/>
              </a:rPr>
              <a:t> in </a:t>
            </a:r>
            <a:r>
              <a:rPr lang="sk-SK" sz="1800" dirty="0" err="1">
                <a:ea typeface="+mn-lt"/>
                <a:cs typeface="+mn-lt"/>
              </a:rPr>
              <a:t>kilocalories</a:t>
            </a:r>
            <a:r>
              <a:rPr lang="sk-SK" sz="1800" dirty="0">
                <a:ea typeface="+mn-lt"/>
                <a:cs typeface="+mn-lt"/>
              </a:rPr>
              <a:t> and </a:t>
            </a:r>
            <a:r>
              <a:rPr lang="sk-SK" sz="1800" dirty="0" err="1">
                <a:ea typeface="+mn-lt"/>
                <a:cs typeface="+mn-lt"/>
              </a:rPr>
              <a:t>makes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up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your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daily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caloric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intake</a:t>
            </a:r>
            <a:r>
              <a:rPr lang="sk-SK" sz="1800" dirty="0">
                <a:ea typeface="+mn-lt"/>
                <a:cs typeface="+mn-lt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k-SK" sz="18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ea typeface="+mn-lt"/>
              <a:cs typeface="+mn-lt"/>
            </a:endParaRPr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8D1E4121-4054-42C4-8761-003EA235C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903" y="1246744"/>
            <a:ext cx="6387190" cy="4359257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926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Lose Weight and Keep It Off - HelpGuide.org">
            <a:extLst>
              <a:ext uri="{FF2B5EF4-FFF2-40B4-BE49-F238E27FC236}">
                <a16:creationId xmlns:a16="http://schemas.microsoft.com/office/drawing/2014/main" id="{9B3703EB-0839-43E0-BAEB-3FCD6CA12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r="-1" b="-1"/>
          <a:stretch/>
        </p:blipFill>
        <p:spPr bwMode="auto">
          <a:xfrm>
            <a:off x="20" y="10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8DAC9BD-7508-4ED7-BCD4-A472B792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sk-SK" dirty="0" err="1">
                <a:solidFill>
                  <a:srgbClr val="FFFFFF"/>
                </a:solidFill>
              </a:rPr>
              <a:t>Why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should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we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count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calories</a:t>
            </a:r>
            <a:r>
              <a:rPr lang="sk-SK" dirty="0">
                <a:solidFill>
                  <a:srgbClr val="FFFFFF"/>
                </a:solidFill>
              </a:rPr>
              <a:t>?</a:t>
            </a:r>
          </a:p>
        </p:txBody>
      </p:sp>
      <p:grpSp>
        <p:nvGrpSpPr>
          <p:cNvPr id="86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13C39D2-0E7C-4E52-80E3-B2044E6FA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1800" dirty="0" err="1">
                <a:solidFill>
                  <a:srgbClr val="FFFFFF"/>
                </a:solidFill>
                <a:cs typeface="Segoe UI"/>
              </a:rPr>
              <a:t>Calories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in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food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provide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essential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energy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that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we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need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for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 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healthy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life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and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condition</a:t>
            </a:r>
            <a:endParaRPr lang="sk-SK" sz="1800" dirty="0">
              <a:solidFill>
                <a:srgbClr val="FFFFFF"/>
              </a:solidFill>
              <a:cs typeface="Segoe UI"/>
            </a:endParaRPr>
          </a:p>
          <a:p>
            <a:r>
              <a:rPr lang="sk-SK" sz="1800" dirty="0" err="1">
                <a:solidFill>
                  <a:srgbClr val="FFFFFF"/>
                </a:solidFill>
                <a:cs typeface="Segoe UI"/>
              </a:rPr>
              <a:t>Excess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calories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are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stored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as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body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fat</a:t>
            </a:r>
            <a:endParaRPr lang="sk-SK" sz="1800" dirty="0">
              <a:solidFill>
                <a:srgbClr val="FFFFFF"/>
              </a:solidFill>
              <a:cs typeface="Segoe UI"/>
            </a:endParaRPr>
          </a:p>
          <a:p>
            <a:r>
              <a:rPr lang="sk-SK" sz="1800" dirty="0" err="1">
                <a:solidFill>
                  <a:srgbClr val="FFFFFF"/>
                </a:solidFill>
                <a:cs typeface="Segoe UI"/>
              </a:rPr>
              <a:t>Your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body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needs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some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stored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fat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to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stay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healthy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,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but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if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you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eat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too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many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calories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you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will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gain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weight</a:t>
            </a:r>
            <a:endParaRPr lang="sk-SK" sz="1800" dirty="0">
              <a:solidFill>
                <a:srgbClr val="FFFFFF"/>
              </a:solidFill>
              <a:cs typeface="Segoe UI"/>
            </a:endParaRPr>
          </a:p>
          <a:p>
            <a:r>
              <a:rPr lang="sk-SK" sz="1800" dirty="0" err="1">
                <a:solidFill>
                  <a:srgbClr val="FFFFFF"/>
                </a:solidFill>
                <a:cs typeface="Segoe UI"/>
              </a:rPr>
              <a:t>Too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much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fat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brings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weight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gain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that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can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cause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health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problems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-   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that´s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why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we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should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count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the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calories</a:t>
            </a:r>
            <a:endParaRPr lang="sk-SK" sz="1800" dirty="0">
              <a:solidFill>
                <a:srgbClr val="FFFFFF"/>
              </a:solidFill>
              <a:cs typeface="Segoe UI"/>
            </a:endParaRPr>
          </a:p>
          <a:p>
            <a:r>
              <a:rPr lang="sk-SK" sz="1800" dirty="0" err="1">
                <a:solidFill>
                  <a:srgbClr val="FFFFFF"/>
                </a:solidFill>
                <a:cs typeface="Segoe UI"/>
              </a:rPr>
              <a:t>However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,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there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is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a 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way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how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to get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rid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of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excess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calories</a:t>
            </a:r>
            <a:r>
              <a:rPr lang="sk-SK" sz="1800" dirty="0">
                <a:solidFill>
                  <a:srgbClr val="FFFFFF"/>
                </a:solidFill>
                <a:cs typeface="Segoe UI"/>
              </a:rPr>
              <a:t> - to </a:t>
            </a:r>
            <a:r>
              <a:rPr lang="sk-SK" sz="1800" dirty="0" err="1">
                <a:solidFill>
                  <a:srgbClr val="FFFFFF"/>
                </a:solidFill>
                <a:cs typeface="Segoe UI"/>
              </a:rPr>
              <a:t>exercise</a:t>
            </a:r>
            <a:endParaRPr lang="sk-SK" sz="1800" dirty="0">
              <a:solidFill>
                <a:srgbClr val="FFFFFF"/>
              </a:solidFill>
              <a:cs typeface="Segoe UI"/>
            </a:endParaRPr>
          </a:p>
          <a:p>
            <a:pPr marL="0" indent="0">
              <a:buNone/>
            </a:pPr>
            <a:endParaRPr lang="sk-SK" sz="1800" dirty="0">
              <a:solidFill>
                <a:srgbClr val="FFFFFF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2515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8255C-C98A-41C5-A276-8AC946E3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Good or bad calories?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F0C05E-F368-4CCE-A500-AFA6A1247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430" y="1923068"/>
            <a:ext cx="4865016" cy="430179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sk-SK" dirty="0" err="1">
                <a:cs typeface="Segoe UI"/>
              </a:rPr>
              <a:t>We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should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also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distinguish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which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calories</a:t>
            </a:r>
            <a:r>
              <a:rPr lang="sk-SK" dirty="0">
                <a:cs typeface="Segoe UI"/>
              </a:rPr>
              <a:t>  are </a:t>
            </a:r>
            <a:r>
              <a:rPr lang="sk-SK" dirty="0" err="1">
                <a:cs typeface="Segoe UI"/>
              </a:rPr>
              <a:t>good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for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our</a:t>
            </a:r>
            <a:r>
              <a:rPr lang="sk-SK" dirty="0">
                <a:cs typeface="Segoe UI"/>
              </a:rPr>
              <a:t> body and </a:t>
            </a:r>
            <a:r>
              <a:rPr lang="sk-SK" dirty="0" err="1">
                <a:cs typeface="Segoe UI"/>
              </a:rPr>
              <a:t>which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ones</a:t>
            </a:r>
            <a:r>
              <a:rPr lang="sk-SK" dirty="0">
                <a:cs typeface="Segoe UI"/>
              </a:rPr>
              <a:t> are </a:t>
            </a:r>
            <a:r>
              <a:rPr lang="sk-SK" dirty="0" err="1">
                <a:cs typeface="Segoe UI"/>
              </a:rPr>
              <a:t>bad</a:t>
            </a:r>
            <a:endParaRPr lang="sk-SK" dirty="0">
              <a:cs typeface="Segoe UI"/>
            </a:endParaRPr>
          </a:p>
          <a:p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We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shouldn´t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consume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too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much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sugar</a:t>
            </a:r>
            <a:r>
              <a:rPr lang="sk-SK" dirty="0">
                <a:cs typeface="Segoe UI"/>
              </a:rPr>
              <a:t>, and </a:t>
            </a:r>
            <a:r>
              <a:rPr lang="sk-SK" dirty="0" err="1">
                <a:cs typeface="Segoe UI"/>
              </a:rPr>
              <a:t>we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should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distinguish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which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sugar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is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healthy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for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our</a:t>
            </a:r>
            <a:r>
              <a:rPr lang="sk-SK" dirty="0">
                <a:cs typeface="Segoe UI"/>
              </a:rPr>
              <a:t> body</a:t>
            </a:r>
          </a:p>
          <a:p>
            <a:r>
              <a:rPr lang="sk-SK" dirty="0" err="1">
                <a:cs typeface="Segoe UI"/>
              </a:rPr>
              <a:t>The</a:t>
            </a:r>
            <a:r>
              <a:rPr lang="sk-SK" dirty="0">
                <a:cs typeface="Segoe UI"/>
              </a:rPr>
              <a:t> „</a:t>
            </a:r>
            <a:r>
              <a:rPr lang="sk-SK" dirty="0" err="1">
                <a:cs typeface="Segoe UI"/>
              </a:rPr>
              <a:t>good</a:t>
            </a:r>
            <a:r>
              <a:rPr lang="sk-SK" dirty="0">
                <a:cs typeface="Segoe UI"/>
              </a:rPr>
              <a:t>“ </a:t>
            </a:r>
            <a:r>
              <a:rPr lang="sk-SK" dirty="0" err="1">
                <a:cs typeface="Segoe UI"/>
              </a:rPr>
              <a:t>calories</a:t>
            </a:r>
            <a:r>
              <a:rPr lang="sk-SK" dirty="0">
                <a:cs typeface="Segoe UI"/>
              </a:rPr>
              <a:t> are </a:t>
            </a:r>
            <a:r>
              <a:rPr lang="sk-SK" dirty="0" err="1">
                <a:cs typeface="Segoe UI"/>
              </a:rPr>
              <a:t>important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for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our</a:t>
            </a:r>
            <a:r>
              <a:rPr lang="sk-SK" dirty="0">
                <a:cs typeface="Segoe UI"/>
              </a:rPr>
              <a:t> body, </a:t>
            </a:r>
            <a:r>
              <a:rPr lang="sk-SK" dirty="0" err="1">
                <a:cs typeface="Segoe UI"/>
              </a:rPr>
              <a:t>they</a:t>
            </a:r>
            <a:r>
              <a:rPr lang="sk-SK" dirty="0">
                <a:cs typeface="Segoe UI"/>
              </a:rPr>
              <a:t> are in </a:t>
            </a:r>
            <a:r>
              <a:rPr lang="sk-SK" dirty="0" err="1">
                <a:cs typeface="Segoe UI"/>
              </a:rPr>
              <a:t>healthy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food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like</a:t>
            </a:r>
            <a:r>
              <a:rPr lang="sk-SK" dirty="0">
                <a:cs typeface="Segoe UI"/>
              </a:rPr>
              <a:t>  </a:t>
            </a:r>
            <a:r>
              <a:rPr lang="sk-SK" dirty="0" err="1">
                <a:cs typeface="Segoe UI"/>
              </a:rPr>
              <a:t>fruit</a:t>
            </a:r>
            <a:r>
              <a:rPr lang="sk-SK" dirty="0">
                <a:cs typeface="Segoe UI"/>
              </a:rPr>
              <a:t> , </a:t>
            </a:r>
            <a:r>
              <a:rPr lang="sk-SK" dirty="0" err="1">
                <a:cs typeface="Segoe UI"/>
              </a:rPr>
              <a:t>vegetables</a:t>
            </a:r>
            <a:r>
              <a:rPr lang="sk-SK" dirty="0">
                <a:cs typeface="Segoe UI"/>
              </a:rPr>
              <a:t>, </a:t>
            </a:r>
            <a:r>
              <a:rPr lang="sk-SK" dirty="0" err="1">
                <a:cs typeface="Segoe UI"/>
              </a:rPr>
              <a:t>nuts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but</a:t>
            </a:r>
            <a:r>
              <a:rPr lang="sk-SK" dirty="0">
                <a:cs typeface="Segoe UI"/>
              </a:rPr>
              <a:t> </a:t>
            </a:r>
            <a:r>
              <a:rPr lang="sk-SK" dirty="0" err="1">
                <a:cs typeface="Segoe UI"/>
              </a:rPr>
              <a:t>also</a:t>
            </a:r>
            <a:r>
              <a:rPr lang="sk-SK" dirty="0">
                <a:cs typeface="Segoe UI"/>
              </a:rPr>
              <a:t> in </a:t>
            </a:r>
            <a:r>
              <a:rPr lang="sk-SK" dirty="0" err="1">
                <a:cs typeface="Segoe UI"/>
              </a:rPr>
              <a:t>lean</a:t>
            </a:r>
            <a:r>
              <a:rPr lang="sk-SK" dirty="0">
                <a:cs typeface="Segoe UI"/>
              </a:rPr>
              <a:t> meat</a:t>
            </a:r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A57C3D0C-618B-4B02-A9F1-55E591726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23" y="1923068"/>
            <a:ext cx="5138695" cy="34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7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072" name="Freeform: Shape 75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EBE4A7B-810D-4B1C-8505-C392B404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sk-SK"/>
              <a:t>2. What is Nutri-Score?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361D9D-F03A-468E-A364-1A4B0E731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1500" dirty="0" err="1"/>
              <a:t>Nutrition</a:t>
            </a:r>
            <a:r>
              <a:rPr lang="sk-SK" sz="1500" dirty="0"/>
              <a:t> </a:t>
            </a:r>
            <a:r>
              <a:rPr lang="sk-SK" sz="1500" dirty="0" err="1"/>
              <a:t>labeling</a:t>
            </a:r>
            <a:r>
              <a:rPr lang="sk-SK" sz="1500" dirty="0"/>
              <a:t> </a:t>
            </a:r>
            <a:r>
              <a:rPr lang="sk-SK" sz="1500" dirty="0" err="1"/>
              <a:t>of</a:t>
            </a:r>
            <a:r>
              <a:rPr lang="sk-SK" sz="1500" dirty="0"/>
              <a:t> </a:t>
            </a:r>
            <a:r>
              <a:rPr lang="sk-SK" sz="1500" dirty="0" err="1"/>
              <a:t>foods</a:t>
            </a:r>
            <a:r>
              <a:rPr lang="sk-SK" sz="1500" dirty="0"/>
              <a:t> </a:t>
            </a:r>
            <a:r>
              <a:rPr lang="sk-SK" sz="1500" dirty="0" err="1"/>
              <a:t>is</a:t>
            </a:r>
            <a:r>
              <a:rPr lang="sk-SK" sz="1500" dirty="0"/>
              <a:t> </a:t>
            </a:r>
            <a:r>
              <a:rPr lang="sk-SK" sz="1500" dirty="0" err="1"/>
              <a:t>an</a:t>
            </a:r>
            <a:r>
              <a:rPr lang="sk-SK" sz="1500" dirty="0"/>
              <a:t> </a:t>
            </a:r>
            <a:r>
              <a:rPr lang="sk-SK" sz="1500" dirty="0" err="1"/>
              <a:t>important</a:t>
            </a:r>
            <a:r>
              <a:rPr lang="sk-SK" sz="1500" dirty="0"/>
              <a:t> </a:t>
            </a:r>
            <a:r>
              <a:rPr lang="sk-SK" sz="1500" dirty="0" err="1"/>
              <a:t>advice</a:t>
            </a:r>
            <a:r>
              <a:rPr lang="sk-SK" sz="1500" dirty="0"/>
              <a:t> </a:t>
            </a:r>
            <a:r>
              <a:rPr lang="sk-SK" sz="1500" dirty="0" err="1"/>
              <a:t>for</a:t>
            </a:r>
            <a:r>
              <a:rPr lang="sk-SK" sz="1500" dirty="0"/>
              <a:t> </a:t>
            </a:r>
            <a:r>
              <a:rPr lang="sk-SK" sz="1500" dirty="0" err="1"/>
              <a:t>consumers</a:t>
            </a:r>
            <a:r>
              <a:rPr lang="sk-SK" sz="1500" dirty="0"/>
              <a:t> </a:t>
            </a:r>
            <a:r>
              <a:rPr lang="sk-SK" sz="1500" dirty="0" err="1"/>
              <a:t>when</a:t>
            </a:r>
            <a:r>
              <a:rPr lang="sk-SK" sz="1500" dirty="0"/>
              <a:t> </a:t>
            </a:r>
            <a:r>
              <a:rPr lang="sk-SK" sz="1500" dirty="0" err="1"/>
              <a:t>they</a:t>
            </a:r>
            <a:r>
              <a:rPr lang="sk-SK" sz="1500" dirty="0"/>
              <a:t> </a:t>
            </a:r>
            <a:r>
              <a:rPr lang="sk-SK" sz="1500" dirty="0" err="1"/>
              <a:t>decide</a:t>
            </a:r>
            <a:r>
              <a:rPr lang="sk-SK" sz="1500" dirty="0"/>
              <a:t> </a:t>
            </a:r>
            <a:r>
              <a:rPr lang="sk-SK" sz="1500" dirty="0" err="1"/>
              <a:t>about</a:t>
            </a:r>
            <a:r>
              <a:rPr lang="sk-SK" sz="1500" dirty="0"/>
              <a:t> </a:t>
            </a:r>
            <a:r>
              <a:rPr lang="sk-SK" sz="1500" dirty="0" err="1"/>
              <a:t>healthy</a:t>
            </a:r>
            <a:r>
              <a:rPr lang="sk-SK" sz="1500" dirty="0"/>
              <a:t>  </a:t>
            </a:r>
            <a:r>
              <a:rPr lang="sk-SK" sz="1500" dirty="0" err="1"/>
              <a:t>eating</a:t>
            </a:r>
            <a:endParaRPr lang="sk-SK" sz="1500" dirty="0"/>
          </a:p>
          <a:p>
            <a:pPr>
              <a:lnSpc>
                <a:spcPct val="100000"/>
              </a:lnSpc>
            </a:pPr>
            <a:r>
              <a:rPr lang="sk-SK" sz="1500" dirty="0" err="1"/>
              <a:t>Its</a:t>
            </a:r>
            <a:r>
              <a:rPr lang="sk-SK" sz="1500" dirty="0"/>
              <a:t> </a:t>
            </a:r>
            <a:r>
              <a:rPr lang="sk-SK" sz="1500" dirty="0" err="1"/>
              <a:t>purpose</a:t>
            </a:r>
            <a:r>
              <a:rPr lang="sk-SK" sz="1500" dirty="0"/>
              <a:t> </a:t>
            </a:r>
            <a:r>
              <a:rPr lang="sk-SK" sz="1500" dirty="0" err="1"/>
              <a:t>is</a:t>
            </a:r>
            <a:r>
              <a:rPr lang="sk-SK" sz="1500" dirty="0"/>
              <a:t> to </a:t>
            </a:r>
            <a:r>
              <a:rPr lang="sk-SK" sz="1500" dirty="0" err="1"/>
              <a:t>help</a:t>
            </a:r>
            <a:r>
              <a:rPr lang="sk-SK" sz="1500" dirty="0"/>
              <a:t> </a:t>
            </a:r>
            <a:r>
              <a:rPr lang="sk-SK" sz="1500" dirty="0" err="1"/>
              <a:t>the</a:t>
            </a:r>
            <a:r>
              <a:rPr lang="sk-SK" sz="1500" dirty="0"/>
              <a:t> </a:t>
            </a:r>
            <a:r>
              <a:rPr lang="sk-SK" sz="1500" dirty="0" err="1"/>
              <a:t>consumers</a:t>
            </a:r>
            <a:r>
              <a:rPr lang="sk-SK" sz="1500" dirty="0"/>
              <a:t> </a:t>
            </a:r>
            <a:r>
              <a:rPr lang="sk-SK" sz="1500" dirty="0" err="1"/>
              <a:t>to</a:t>
            </a:r>
            <a:r>
              <a:rPr lang="sk-SK" sz="1500" dirty="0"/>
              <a:t> </a:t>
            </a:r>
            <a:r>
              <a:rPr lang="sk-SK" sz="1500" dirty="0" err="1"/>
              <a:t>see</a:t>
            </a:r>
            <a:r>
              <a:rPr lang="sk-SK" sz="1500" dirty="0"/>
              <a:t>, </a:t>
            </a:r>
            <a:r>
              <a:rPr lang="sk-SK" sz="1500" dirty="0" err="1"/>
              <a:t>interprete</a:t>
            </a:r>
            <a:r>
              <a:rPr lang="sk-SK" sz="1500" dirty="0"/>
              <a:t> and </a:t>
            </a:r>
            <a:r>
              <a:rPr lang="sk-SK" sz="1500" dirty="0" err="1"/>
              <a:t>understand</a:t>
            </a:r>
            <a:r>
              <a:rPr lang="sk-SK" sz="1500" dirty="0"/>
              <a:t> </a:t>
            </a:r>
            <a:r>
              <a:rPr lang="sk-SK" sz="1500" dirty="0" err="1"/>
              <a:t>the</a:t>
            </a:r>
            <a:r>
              <a:rPr lang="sk-SK" sz="1500" dirty="0"/>
              <a:t> </a:t>
            </a:r>
            <a:r>
              <a:rPr lang="sk-SK" sz="1500" dirty="0" err="1"/>
              <a:t>nutritional</a:t>
            </a:r>
            <a:r>
              <a:rPr lang="sk-SK" sz="1500" dirty="0"/>
              <a:t> </a:t>
            </a:r>
            <a:r>
              <a:rPr lang="sk-SK" sz="1500" dirty="0" err="1"/>
              <a:t>quality</a:t>
            </a:r>
            <a:r>
              <a:rPr lang="sk-SK" sz="1500" dirty="0"/>
              <a:t> </a:t>
            </a:r>
            <a:r>
              <a:rPr lang="sk-SK" sz="1500" dirty="0" err="1"/>
              <a:t>of</a:t>
            </a:r>
            <a:r>
              <a:rPr lang="sk-SK" sz="1500" dirty="0"/>
              <a:t> </a:t>
            </a:r>
            <a:r>
              <a:rPr lang="sk-SK" sz="1500" dirty="0" err="1"/>
              <a:t>the</a:t>
            </a:r>
            <a:r>
              <a:rPr lang="sk-SK" sz="1500" dirty="0"/>
              <a:t> </a:t>
            </a:r>
            <a:r>
              <a:rPr lang="sk-SK" sz="1500" dirty="0" err="1"/>
              <a:t>product</a:t>
            </a:r>
            <a:r>
              <a:rPr lang="sk-SK" sz="1500" dirty="0"/>
              <a:t>  </a:t>
            </a:r>
            <a:r>
              <a:rPr lang="sk-SK" sz="1500" dirty="0" err="1"/>
              <a:t>better</a:t>
            </a:r>
            <a:r>
              <a:rPr lang="sk-SK" sz="1500" dirty="0"/>
              <a:t> </a:t>
            </a:r>
            <a:r>
              <a:rPr lang="sk-SK" sz="1500" dirty="0" err="1"/>
              <a:t>and</a:t>
            </a:r>
            <a:r>
              <a:rPr lang="sk-SK" sz="1500" dirty="0"/>
              <a:t> to </a:t>
            </a:r>
            <a:r>
              <a:rPr lang="sk-SK" sz="1500" dirty="0" err="1"/>
              <a:t>choose</a:t>
            </a:r>
            <a:r>
              <a:rPr lang="sk-SK" sz="1500" dirty="0"/>
              <a:t> </a:t>
            </a:r>
            <a:r>
              <a:rPr lang="sk-SK" sz="1500" dirty="0" err="1"/>
              <a:t>the</a:t>
            </a:r>
            <a:r>
              <a:rPr lang="sk-SK" sz="1500" dirty="0"/>
              <a:t> </a:t>
            </a:r>
            <a:r>
              <a:rPr lang="sk-SK" sz="1500" dirty="0" err="1"/>
              <a:t>right</a:t>
            </a:r>
            <a:r>
              <a:rPr lang="sk-SK" sz="1500" dirty="0"/>
              <a:t>  </a:t>
            </a:r>
            <a:r>
              <a:rPr lang="sk-SK" sz="1500" dirty="0" err="1"/>
              <a:t>food</a:t>
            </a:r>
            <a:endParaRPr lang="sk-SK" sz="1500" dirty="0"/>
          </a:p>
          <a:p>
            <a:pPr>
              <a:lnSpc>
                <a:spcPct val="100000"/>
              </a:lnSpc>
            </a:pPr>
            <a:r>
              <a:rPr lang="sk-SK" sz="1500" dirty="0" err="1"/>
              <a:t>It</a:t>
            </a:r>
            <a:r>
              <a:rPr lang="sk-SK" sz="1500" dirty="0"/>
              <a:t> </a:t>
            </a:r>
            <a:r>
              <a:rPr lang="sk-SK" sz="1500" dirty="0" err="1"/>
              <a:t>is</a:t>
            </a:r>
            <a:r>
              <a:rPr lang="sk-SK" sz="1500" dirty="0"/>
              <a:t> </a:t>
            </a:r>
            <a:r>
              <a:rPr lang="sk-SK" sz="1500" dirty="0" err="1"/>
              <a:t>based</a:t>
            </a:r>
            <a:r>
              <a:rPr lang="sk-SK" sz="1500" dirty="0"/>
              <a:t> on </a:t>
            </a:r>
            <a:r>
              <a:rPr lang="sk-SK" sz="1500" dirty="0" err="1"/>
              <a:t>scale</a:t>
            </a:r>
            <a:r>
              <a:rPr lang="sk-SK" sz="1500" dirty="0"/>
              <a:t> </a:t>
            </a:r>
            <a:r>
              <a:rPr lang="sk-SK" sz="1500" dirty="0" err="1"/>
              <a:t>of</a:t>
            </a:r>
            <a:r>
              <a:rPr lang="sk-SK" sz="1500" dirty="0"/>
              <a:t> 5 </a:t>
            </a:r>
            <a:r>
              <a:rPr lang="sk-SK" sz="1500" dirty="0" err="1"/>
              <a:t>colours</a:t>
            </a:r>
            <a:r>
              <a:rPr lang="sk-SK" sz="1500" dirty="0"/>
              <a:t> and </a:t>
            </a:r>
            <a:r>
              <a:rPr lang="sk-SK" sz="1500" dirty="0" err="1"/>
              <a:t>letters</a:t>
            </a:r>
            <a:r>
              <a:rPr lang="sk-SK" sz="1500" dirty="0"/>
              <a:t> (A </a:t>
            </a:r>
            <a:r>
              <a:rPr lang="sk-SK" sz="1500" dirty="0" err="1"/>
              <a:t>is</a:t>
            </a:r>
            <a:r>
              <a:rPr lang="sk-SK" sz="1500" dirty="0"/>
              <a:t> </a:t>
            </a:r>
            <a:r>
              <a:rPr lang="sk-SK" sz="1500" dirty="0" err="1"/>
              <a:t>green</a:t>
            </a:r>
            <a:r>
              <a:rPr lang="sk-SK" sz="1500" dirty="0"/>
              <a:t> to </a:t>
            </a:r>
            <a:r>
              <a:rPr lang="sk-SK" sz="1500" dirty="0" err="1"/>
              <a:t>represent</a:t>
            </a:r>
            <a:r>
              <a:rPr lang="sk-SK" sz="1500" dirty="0"/>
              <a:t> </a:t>
            </a:r>
            <a:r>
              <a:rPr lang="sk-SK" sz="1500" dirty="0" err="1"/>
              <a:t>the</a:t>
            </a:r>
            <a:r>
              <a:rPr lang="sk-SK" sz="1500" dirty="0"/>
              <a:t> </a:t>
            </a:r>
            <a:r>
              <a:rPr lang="sk-SK" sz="1500" dirty="0" err="1"/>
              <a:t>best</a:t>
            </a:r>
            <a:r>
              <a:rPr lang="sk-SK" sz="1500" dirty="0"/>
              <a:t> </a:t>
            </a:r>
            <a:r>
              <a:rPr lang="sk-SK" sz="1500" dirty="0" err="1"/>
              <a:t>nutritional</a:t>
            </a:r>
            <a:r>
              <a:rPr lang="sk-SK" sz="1500" dirty="0"/>
              <a:t> </a:t>
            </a:r>
            <a:r>
              <a:rPr lang="sk-SK" sz="1500" dirty="0" err="1"/>
              <a:t>quality</a:t>
            </a:r>
            <a:r>
              <a:rPr lang="sk-SK" sz="1500" dirty="0"/>
              <a:t> </a:t>
            </a:r>
            <a:r>
              <a:rPr lang="sk-SK" sz="1500" dirty="0" err="1"/>
              <a:t>while</a:t>
            </a:r>
            <a:r>
              <a:rPr lang="sk-SK" sz="1500" dirty="0"/>
              <a:t> E </a:t>
            </a:r>
            <a:r>
              <a:rPr lang="sk-SK" sz="1500" dirty="0" err="1"/>
              <a:t>is</a:t>
            </a:r>
            <a:r>
              <a:rPr lang="sk-SK" sz="1500" dirty="0"/>
              <a:t> </a:t>
            </a:r>
            <a:r>
              <a:rPr lang="sk-SK" sz="1500" dirty="0" err="1"/>
              <a:t>dark</a:t>
            </a:r>
            <a:r>
              <a:rPr lang="sk-SK" sz="1500" dirty="0"/>
              <a:t> </a:t>
            </a:r>
            <a:r>
              <a:rPr lang="sk-SK" sz="1500" dirty="0" err="1"/>
              <a:t>orange</a:t>
            </a:r>
            <a:r>
              <a:rPr lang="sk-SK" sz="1500" dirty="0"/>
              <a:t> to show </a:t>
            </a:r>
            <a:r>
              <a:rPr lang="sk-SK" sz="1500" dirty="0" err="1"/>
              <a:t>it´s</a:t>
            </a:r>
            <a:r>
              <a:rPr lang="sk-SK" sz="1500" dirty="0"/>
              <a:t> </a:t>
            </a:r>
            <a:r>
              <a:rPr lang="sk-SK" sz="1500" dirty="0" err="1"/>
              <a:t>the</a:t>
            </a:r>
            <a:r>
              <a:rPr lang="sk-SK" sz="1500" dirty="0"/>
              <a:t> </a:t>
            </a:r>
            <a:r>
              <a:rPr lang="sk-SK" sz="1500" dirty="0" err="1"/>
              <a:t>lowest</a:t>
            </a:r>
            <a:r>
              <a:rPr lang="sk-SK" sz="1500" dirty="0"/>
              <a:t> </a:t>
            </a:r>
            <a:r>
              <a:rPr lang="sk-SK" sz="1500" dirty="0" err="1"/>
              <a:t>quality</a:t>
            </a:r>
            <a:r>
              <a:rPr lang="sk-SK" sz="1500" dirty="0"/>
              <a:t>)</a:t>
            </a:r>
          </a:p>
        </p:txBody>
      </p:sp>
      <p:pic>
        <p:nvPicPr>
          <p:cNvPr id="2050" name="Picture 2" descr="Nutri-score - Wikipedia">
            <a:extLst>
              <a:ext uri="{FF2B5EF4-FFF2-40B4-BE49-F238E27FC236}">
                <a16:creationId xmlns:a16="http://schemas.microsoft.com/office/drawing/2014/main" id="{27FEEFF6-C39C-4A31-99CB-F2A836EE8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903" y="1693848"/>
            <a:ext cx="6387190" cy="346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3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64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king a Calculator with Basic HTML, CSS and JavaScript | by Emmanuel  Ndubuisi | codeburst">
            <a:extLst>
              <a:ext uri="{FF2B5EF4-FFF2-40B4-BE49-F238E27FC236}">
                <a16:creationId xmlns:a16="http://schemas.microsoft.com/office/drawing/2014/main" id="{4BF3C774-5472-4708-9FEC-703E1579A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r="-1" b="-1"/>
          <a:stretch/>
        </p:blipFill>
        <p:spPr bwMode="auto">
          <a:xfrm>
            <a:off x="18825" y="47531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3CA3AF7-5514-4560-9F45-FC15BCBD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56" y="202379"/>
            <a:ext cx="5588244" cy="1905591"/>
          </a:xfrm>
        </p:spPr>
        <p:txBody>
          <a:bodyPr anchor="ctr">
            <a:normAutofit/>
          </a:bodyPr>
          <a:lstStyle/>
          <a:p>
            <a:r>
              <a:rPr lang="sk-SK" dirty="0" err="1">
                <a:solidFill>
                  <a:srgbClr val="FFFFFF"/>
                </a:solidFill>
              </a:rPr>
              <a:t>Where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is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it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used</a:t>
            </a:r>
            <a:r>
              <a:rPr lang="sk-SK" dirty="0">
                <a:solidFill>
                  <a:srgbClr val="FFFFFF"/>
                </a:solidFill>
              </a:rPr>
              <a:t>?</a:t>
            </a:r>
          </a:p>
        </p:txBody>
      </p:sp>
      <p:grpSp>
        <p:nvGrpSpPr>
          <p:cNvPr id="86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2A123A-D41D-4673-86B2-43A4AF12B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574" y="1654692"/>
            <a:ext cx="6921236" cy="2025904"/>
          </a:xfrm>
        </p:spPr>
        <p:txBody>
          <a:bodyPr anchor="ctr">
            <a:normAutofit/>
          </a:bodyPr>
          <a:lstStyle/>
          <a:p>
            <a:r>
              <a:rPr lang="sk-SK" sz="1800" dirty="0" err="1">
                <a:solidFill>
                  <a:srgbClr val="FFFFFF"/>
                </a:solidFill>
              </a:rPr>
              <a:t>The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French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government</a:t>
            </a:r>
            <a:r>
              <a:rPr lang="sk-SK" sz="1800" dirty="0">
                <a:solidFill>
                  <a:srgbClr val="FFFFFF"/>
                </a:solidFill>
              </a:rPr>
              <a:t> has </a:t>
            </a:r>
            <a:r>
              <a:rPr lang="sk-SK" sz="1800" dirty="0" err="1">
                <a:solidFill>
                  <a:srgbClr val="FFFFFF"/>
                </a:solidFill>
              </a:rPr>
              <a:t>been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recommending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food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companies</a:t>
            </a:r>
            <a:r>
              <a:rPr lang="sk-SK" sz="1800" dirty="0">
                <a:solidFill>
                  <a:srgbClr val="FFFFFF"/>
                </a:solidFill>
              </a:rPr>
              <a:t> and </a:t>
            </a:r>
            <a:r>
              <a:rPr lang="sk-SK" sz="1800" dirty="0" err="1">
                <a:solidFill>
                  <a:srgbClr val="FFFFFF"/>
                </a:solidFill>
              </a:rPr>
              <a:t>retailers</a:t>
            </a:r>
            <a:r>
              <a:rPr lang="sk-SK" sz="1800" dirty="0">
                <a:solidFill>
                  <a:srgbClr val="FFFFFF"/>
                </a:solidFill>
              </a:rPr>
              <a:t> to </a:t>
            </a:r>
            <a:r>
              <a:rPr lang="sk-SK" sz="1800" dirty="0" err="1">
                <a:solidFill>
                  <a:srgbClr val="FFFFFF"/>
                </a:solidFill>
              </a:rPr>
              <a:t>use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Nutri-Score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since</a:t>
            </a:r>
            <a:r>
              <a:rPr lang="sk-SK" sz="1800" dirty="0">
                <a:solidFill>
                  <a:srgbClr val="FFFFFF"/>
                </a:solidFill>
              </a:rPr>
              <a:t> 2017</a:t>
            </a:r>
          </a:p>
          <a:p>
            <a:r>
              <a:rPr lang="sk-SK" sz="1800" dirty="0" err="1">
                <a:solidFill>
                  <a:srgbClr val="FFFFFF"/>
                </a:solidFill>
              </a:rPr>
              <a:t>Belgium</a:t>
            </a:r>
            <a:r>
              <a:rPr lang="sk-SK" sz="1800" dirty="0">
                <a:solidFill>
                  <a:srgbClr val="FFFFFF"/>
                </a:solidFill>
              </a:rPr>
              <a:t> and </a:t>
            </a:r>
            <a:r>
              <a:rPr lang="sk-SK" sz="1800" dirty="0" err="1">
                <a:solidFill>
                  <a:srgbClr val="FFFFFF"/>
                </a:solidFill>
              </a:rPr>
              <a:t>Spain</a:t>
            </a:r>
            <a:r>
              <a:rPr lang="sk-SK" sz="1800" dirty="0">
                <a:solidFill>
                  <a:srgbClr val="FFFFFF"/>
                </a:solidFill>
              </a:rPr>
              <a:t>  </a:t>
            </a:r>
            <a:r>
              <a:rPr lang="sk-SK" sz="1800" dirty="0" err="1">
                <a:solidFill>
                  <a:srgbClr val="FFFFFF"/>
                </a:solidFill>
              </a:rPr>
              <a:t>introduced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this</a:t>
            </a:r>
            <a:r>
              <a:rPr lang="sk-SK" sz="1800" dirty="0">
                <a:solidFill>
                  <a:srgbClr val="FFFFFF"/>
                </a:solidFill>
              </a:rPr>
              <a:t> idea </a:t>
            </a:r>
            <a:r>
              <a:rPr lang="sk-SK" sz="1800" dirty="0" err="1">
                <a:solidFill>
                  <a:srgbClr val="FFFFFF"/>
                </a:solidFill>
              </a:rPr>
              <a:t>the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following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year</a:t>
            </a:r>
            <a:r>
              <a:rPr lang="sk-SK" sz="1800" dirty="0">
                <a:solidFill>
                  <a:srgbClr val="FFFFFF"/>
                </a:solidFill>
              </a:rPr>
              <a:t>.</a:t>
            </a:r>
          </a:p>
          <a:p>
            <a:r>
              <a:rPr lang="sk-SK" sz="1800" dirty="0">
                <a:solidFill>
                  <a:srgbClr val="FFFFFF"/>
                </a:solidFill>
              </a:rPr>
              <a:t> In September 2019, </a:t>
            </a:r>
            <a:r>
              <a:rPr lang="sk-SK" sz="1800" dirty="0" err="1">
                <a:solidFill>
                  <a:srgbClr val="FFFFFF"/>
                </a:solidFill>
              </a:rPr>
              <a:t>Germany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also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announced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that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it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would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introduce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the</a:t>
            </a:r>
            <a:r>
              <a:rPr lang="sk-SK" sz="1800" dirty="0">
                <a:solidFill>
                  <a:srgbClr val="FFFFFF"/>
                </a:solidFill>
              </a:rPr>
              <a:t> </a:t>
            </a:r>
            <a:r>
              <a:rPr lang="sk-SK" sz="1800" dirty="0" err="1">
                <a:solidFill>
                  <a:srgbClr val="FFFFFF"/>
                </a:solidFill>
              </a:rPr>
              <a:t>Nutri-Score</a:t>
            </a:r>
            <a:endParaRPr lang="sk-SK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E8084-DEDB-463B-AE8F-07F2CF03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365125"/>
            <a:ext cx="11116733" cy="1325563"/>
          </a:xfrm>
        </p:spPr>
        <p:txBody>
          <a:bodyPr/>
          <a:lstStyle/>
          <a:p>
            <a:r>
              <a:rPr lang="sk-SK" dirty="0" err="1"/>
              <a:t>Why</a:t>
            </a:r>
            <a:r>
              <a:rPr lang="sk-SK" dirty="0"/>
              <a:t> </a:t>
            </a:r>
            <a:r>
              <a:rPr lang="sk-SK" dirty="0" err="1"/>
              <a:t>Nutri-Score</a:t>
            </a:r>
            <a:r>
              <a:rPr lang="sk-SK" dirty="0"/>
              <a:t>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5354008-AE1D-4CA2-ACEF-1DD5A5ADB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690688"/>
            <a:ext cx="11176000" cy="448627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1,</a:t>
            </a:r>
            <a:r>
              <a:rPr lang="cs-CZ" sz="24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easiest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label to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understand</a:t>
            </a:r>
            <a:endParaRPr lang="sk-SK" sz="2400" dirty="0">
              <a:solidFill>
                <a:schemeClr val="accent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cs-CZ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everal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shows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Nutri-Score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currently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perfoming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scheme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helps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consumers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nutritional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food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wide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range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cs-CZ" sz="24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makes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consumers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shopping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baskets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healthier</a:t>
            </a:r>
            <a:endParaRPr lang="cs-CZ" sz="2400" dirty="0">
              <a:ln>
                <a:noFill/>
              </a:ln>
              <a:solidFill>
                <a:schemeClr val="accent5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shown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label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consumers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 food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choices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healthier</a:t>
            </a:r>
            <a:endParaRPr lang="sk-S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It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helps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consumers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eat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smaller</a:t>
            </a:r>
            <a:r>
              <a:rPr lang="cs-CZ" sz="240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n>
                  <a:noFill/>
                </a:ln>
                <a:solidFill>
                  <a:schemeClr val="accent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portions</a:t>
            </a:r>
            <a:endParaRPr lang="sk-SK" sz="2400" dirty="0">
              <a:solidFill>
                <a:schemeClr val="accent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27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BEA3D-D4B0-4B06-A140-7C8E589F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What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situation</a:t>
            </a:r>
            <a:r>
              <a:rPr lang="sk-SK" dirty="0"/>
              <a:t> </a:t>
            </a:r>
            <a:r>
              <a:rPr lang="sk-SK" dirty="0" err="1"/>
              <a:t>like</a:t>
            </a:r>
            <a:r>
              <a:rPr lang="sk-SK" dirty="0"/>
              <a:t> in EU?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8ABC93-0307-48EB-BEF2-E6573962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23" y="1410846"/>
            <a:ext cx="10304282" cy="2520132"/>
          </a:xfrm>
        </p:spPr>
        <p:txBody>
          <a:bodyPr>
            <a:normAutofit lnSpcReduction="10000"/>
          </a:bodyPr>
          <a:lstStyle/>
          <a:p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2017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food and non-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alcoholic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drinks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EU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carry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nutritional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declaration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back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pack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But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consumers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nutritional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table and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sums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up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quickly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simplified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nutritional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label on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front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pack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colour-coding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spot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instantly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healthier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yoghurt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snack</a:t>
            </a:r>
            <a:endParaRPr lang="sk-S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3E6D340-A954-44E5-A56E-C5971C371D64}"/>
              </a:ext>
            </a:extLst>
          </p:cNvPr>
          <p:cNvSpPr txBox="1"/>
          <p:nvPr/>
        </p:nvSpPr>
        <p:spPr>
          <a:xfrm>
            <a:off x="833879" y="4000604"/>
            <a:ext cx="893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err="1">
                <a:solidFill>
                  <a:schemeClr val="tx2"/>
                </a:solidFill>
                <a:latin typeface="+mj-lt"/>
              </a:rPr>
              <a:t>Why</a:t>
            </a:r>
            <a:r>
              <a:rPr lang="sk-SK" sz="4400" dirty="0">
                <a:solidFill>
                  <a:schemeClr val="tx2"/>
                </a:solidFill>
                <a:latin typeface="+mj-lt"/>
              </a:rPr>
              <a:t> do </a:t>
            </a:r>
            <a:r>
              <a:rPr lang="sk-SK" sz="4400" dirty="0" err="1">
                <a:solidFill>
                  <a:schemeClr val="tx2"/>
                </a:solidFill>
                <a:latin typeface="+mj-lt"/>
              </a:rPr>
              <a:t>we</a:t>
            </a:r>
            <a:r>
              <a:rPr lang="sk-SK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sk-SK" sz="4400" dirty="0" err="1">
                <a:solidFill>
                  <a:schemeClr val="tx2"/>
                </a:solidFill>
                <a:latin typeface="+mj-lt"/>
              </a:rPr>
              <a:t>need</a:t>
            </a:r>
            <a:r>
              <a:rPr lang="sk-SK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sk-SK" sz="4400" dirty="0" err="1">
                <a:solidFill>
                  <a:schemeClr val="tx2"/>
                </a:solidFill>
                <a:latin typeface="+mj-lt"/>
              </a:rPr>
              <a:t>simple</a:t>
            </a:r>
            <a:r>
              <a:rPr lang="sk-SK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sk-SK" sz="4400" dirty="0" err="1">
                <a:solidFill>
                  <a:schemeClr val="tx2"/>
                </a:solidFill>
                <a:latin typeface="+mj-lt"/>
              </a:rPr>
              <a:t>nutritional</a:t>
            </a:r>
            <a:r>
              <a:rPr lang="sk-SK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sk-SK" sz="4400" dirty="0" err="1">
                <a:solidFill>
                  <a:schemeClr val="tx2"/>
                </a:solidFill>
                <a:latin typeface="+mj-lt"/>
              </a:rPr>
              <a:t>labels</a:t>
            </a:r>
            <a:r>
              <a:rPr lang="sk-SK" sz="4400" dirty="0">
                <a:solidFill>
                  <a:schemeClr val="tx2"/>
                </a:solidFill>
                <a:latin typeface="+mj-lt"/>
              </a:rPr>
              <a:t>?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0C607E5-F4FD-47F2-BC26-61604821D301}"/>
              </a:ext>
            </a:extLst>
          </p:cNvPr>
          <p:cNvSpPr txBox="1"/>
          <p:nvPr/>
        </p:nvSpPr>
        <p:spPr>
          <a:xfrm>
            <a:off x="564823" y="5627240"/>
            <a:ext cx="947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Segoe UI" panose="020B0502040204020203" pitchFamily="34" charset="0"/>
              <a:buChar char="+"/>
            </a:pP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third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half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EU are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overweight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obese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Excess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weight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person’s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risk to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nutrition-related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chronic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such as diabetes and </a:t>
            </a:r>
            <a:r>
              <a:rPr lang="cs-CZ" sz="24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24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5"/>
              </a:buClr>
              <a:buFont typeface="Segoe UI" panose="020B0502040204020203" pitchFamily="34" charset="0"/>
              <a:buChar char="+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85919943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_2SEEDS">
      <a:dk1>
        <a:srgbClr val="000000"/>
      </a:dk1>
      <a:lt1>
        <a:srgbClr val="FFFFFF"/>
      </a:lt1>
      <a:dk2>
        <a:srgbClr val="243441"/>
      </a:dk2>
      <a:lt2>
        <a:srgbClr val="E8E5E2"/>
      </a:lt2>
      <a:accent1>
        <a:srgbClr val="57A4E1"/>
      </a:accent1>
      <a:accent2>
        <a:srgbClr val="4AB1B3"/>
      </a:accent2>
      <a:accent3>
        <a:srgbClr val="7686E7"/>
      </a:accent3>
      <a:accent4>
        <a:srgbClr val="E15791"/>
      </a:accent4>
      <a:accent5>
        <a:srgbClr val="E77676"/>
      </a:accent5>
      <a:accent6>
        <a:srgbClr val="E18E53"/>
      </a:accent6>
      <a:hlink>
        <a:srgbClr val="A0795A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1503</Words>
  <Application>Microsoft Office PowerPoint</Application>
  <PresentationFormat>Širokoúhlá obrazovka</PresentationFormat>
  <Paragraphs>130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1" baseType="lpstr">
      <vt:lpstr>Arial</vt:lpstr>
      <vt:lpstr>Avenir Next LT Pro</vt:lpstr>
      <vt:lpstr>AvenirNext LT Pro Medium</vt:lpstr>
      <vt:lpstr>Calibri</vt:lpstr>
      <vt:lpstr>Lustria</vt:lpstr>
      <vt:lpstr>Noto Sans Symbols</vt:lpstr>
      <vt:lpstr>Rockwell</vt:lpstr>
      <vt:lpstr>Segoe UI</vt:lpstr>
      <vt:lpstr>Segoe UI Semilight</vt:lpstr>
      <vt:lpstr>ExploreVTI</vt:lpstr>
      <vt:lpstr>Nutritional and energy  value of food</vt:lpstr>
      <vt:lpstr>Nutritional and energy value of food</vt:lpstr>
      <vt:lpstr>1. What are  calories?</vt:lpstr>
      <vt:lpstr>Why should we count calories?</vt:lpstr>
      <vt:lpstr>Good or bad calories?</vt:lpstr>
      <vt:lpstr>2. What is Nutri-Score?</vt:lpstr>
      <vt:lpstr>Where is it used?</vt:lpstr>
      <vt:lpstr>Why Nutri-Score?</vt:lpstr>
      <vt:lpstr>What is the situation like in EU?</vt:lpstr>
      <vt:lpstr>Different foods-different nutri-score</vt:lpstr>
      <vt:lpstr>3. Carbohydrates, proteins and fat</vt:lpstr>
      <vt:lpstr>Carbohydrates</vt:lpstr>
      <vt:lpstr>Proteins</vt:lpstr>
      <vt:lpstr>Fats</vt:lpstr>
      <vt:lpstr>Saturated or unsaturated fats?</vt:lpstr>
      <vt:lpstr>Vitamins</vt:lpstr>
      <vt:lpstr>Water                        Advantages of drinking                   water</vt:lpstr>
      <vt:lpstr>Minerals</vt:lpstr>
      <vt:lpstr>Fibre</vt:lpstr>
      <vt:lpstr>Prezentace aplikace PowerPoint</vt:lpstr>
      <vt:lpstr>Thank you for watching!!!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Nutritional and energy  value of food</dc:title>
  <dc:creator>Nikola Gurská</dc:creator>
  <cp:lastModifiedBy>Kevélyová Zuzana</cp:lastModifiedBy>
  <cp:revision>36</cp:revision>
  <dcterms:created xsi:type="dcterms:W3CDTF">2021-01-25T17:06:59Z</dcterms:created>
  <dcterms:modified xsi:type="dcterms:W3CDTF">2021-06-27T08:57:44Z</dcterms:modified>
</cp:coreProperties>
</file>